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5143500" cx="9144000"/>
  <p:notesSz cx="6858000" cy="9144000"/>
  <p:embeddedFontLst>
    <p:embeddedFont>
      <p:font typeface="Roboto"/>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regular.fntdata"/><Relationship Id="rId47" Type="http://schemas.openxmlformats.org/officeDocument/2006/relationships/slide" Target="slides/slide42.xml"/><Relationship Id="rId49"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boldItalic.fntdata"/><Relationship Id="rId50" Type="http://schemas.openxmlformats.org/officeDocument/2006/relationships/font" Target="fonts/Robo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049915769f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049915769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049915769f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049915769f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049915769f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049915769f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049915769f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049915769f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049915769f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049915769f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049915769f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049915769f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049915769f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049915769f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049915769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049915769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049915769f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049915769f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049915769f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049915769f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049915769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049915769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049915769f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049915769f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049915769f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049915769f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049915769f_7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049915769f_7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04abbfe320_8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04abbfe320_8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04abbfe3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04abbfe3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049915769f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049915769f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049915769f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049915769f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049e77335d_0_5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049e77335d_0_5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049e77335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049e77335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049915769f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049915769f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049915769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049915769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049915769f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049915769f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049915769f_7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049915769f_7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049915769f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049915769f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049915769f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049915769f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049915769f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049915769f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049915769f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049915769f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049915769f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049915769f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049915769f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049915769f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049915769f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049915769f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049915769f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049915769f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049e77335d_0_5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049e77335d_0_5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049915769f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049915769f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049915769f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049915769f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049915769f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049915769f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049e77335d_0_5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049e77335d_0_5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04abbfe320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04abbfe320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04abbfe320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04abbfe320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04abbfe320_6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04abbfe320_6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049915769f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049915769f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28.png"/><Relationship Id="rId5"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0.png"/><Relationship Id="rId4" Type="http://schemas.openxmlformats.org/officeDocument/2006/relationships/image" Target="../media/image26.png"/><Relationship Id="rId5"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2.png"/><Relationship Id="rId4" Type="http://schemas.openxmlformats.org/officeDocument/2006/relationships/image" Target="../media/image34.png"/><Relationship Id="rId5" Type="http://schemas.openxmlformats.org/officeDocument/2006/relationships/image" Target="../media/image29.png"/><Relationship Id="rId6" Type="http://schemas.openxmlformats.org/officeDocument/2006/relationships/image" Target="../media/image40.png"/><Relationship Id="rId7"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7.png"/><Relationship Id="rId4" Type="http://schemas.openxmlformats.org/officeDocument/2006/relationships/image" Target="../media/image36.png"/><Relationship Id="rId5" Type="http://schemas.openxmlformats.org/officeDocument/2006/relationships/image" Target="../media/image53.png"/><Relationship Id="rId6"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1.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6.pn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5.png"/><Relationship Id="rId4" Type="http://schemas.openxmlformats.org/officeDocument/2006/relationships/image" Target="../media/image43.png"/><Relationship Id="rId5" Type="http://schemas.openxmlformats.org/officeDocument/2006/relationships/image" Target="../media/image6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8.png"/><Relationship Id="rId4" Type="http://schemas.openxmlformats.org/officeDocument/2006/relationships/image" Target="../media/image50.png"/><Relationship Id="rId5" Type="http://schemas.openxmlformats.org/officeDocument/2006/relationships/image" Target="../media/image44.png"/><Relationship Id="rId6" Type="http://schemas.openxmlformats.org/officeDocument/2006/relationships/image" Target="../media/image49.png"/><Relationship Id="rId7" Type="http://schemas.openxmlformats.org/officeDocument/2006/relationships/image" Target="../media/image47.png"/><Relationship Id="rId8" Type="http://schemas.openxmlformats.org/officeDocument/2006/relationships/image" Target="../media/image5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1.png"/><Relationship Id="rId4" Type="http://schemas.openxmlformats.org/officeDocument/2006/relationships/image" Target="../media/image55.png"/><Relationship Id="rId5" Type="http://schemas.openxmlformats.org/officeDocument/2006/relationships/image" Target="../media/image59.png"/><Relationship Id="rId6" Type="http://schemas.openxmlformats.org/officeDocument/2006/relationships/image" Target="../media/image57.png"/><Relationship Id="rId7" Type="http://schemas.openxmlformats.org/officeDocument/2006/relationships/image" Target="../media/image5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8.png"/><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8.png"/><Relationship Id="rId4" Type="http://schemas.openxmlformats.org/officeDocument/2006/relationships/image" Target="../media/image62.png"/><Relationship Id="rId5" Type="http://schemas.openxmlformats.org/officeDocument/2006/relationships/image" Target="../media/image66.png"/><Relationship Id="rId6" Type="http://schemas.openxmlformats.org/officeDocument/2006/relationships/image" Target="../media/image64.png"/><Relationship Id="rId7" Type="http://schemas.openxmlformats.org/officeDocument/2006/relationships/image" Target="../media/image63.png"/><Relationship Id="rId8" Type="http://schemas.openxmlformats.org/officeDocument/2006/relationships/image" Target="../media/image6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70.png"/><Relationship Id="rId4" Type="http://schemas.openxmlformats.org/officeDocument/2006/relationships/image" Target="../media/image7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71.png"/><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7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7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20.png"/><Relationship Id="rId5"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390108" y="519150"/>
            <a:ext cx="8520600" cy="2052600"/>
          </a:xfrm>
          <a:prstGeom prst="rect">
            <a:avLst/>
          </a:prstGeom>
          <a:noFill/>
          <a:ln>
            <a:noFill/>
          </a:ln>
        </p:spPr>
        <p:txBody>
          <a:bodyPr anchorCtr="0" anchor="b" bIns="91425" lIns="91425" spcFirstLastPara="1" rIns="91425" wrap="square" tIns="91425">
            <a:normAutofit fontScale="85000" lnSpcReduction="20000"/>
          </a:bodyPr>
          <a:lstStyle/>
          <a:p>
            <a:pPr indent="457200" lvl="0" marL="3200400" rtl="0" algn="l">
              <a:lnSpc>
                <a:spcPct val="80000"/>
              </a:lnSpc>
              <a:spcBef>
                <a:spcPts val="0"/>
              </a:spcBef>
              <a:spcAft>
                <a:spcPts val="0"/>
              </a:spcAft>
              <a:buSzPts val="865"/>
              <a:buNone/>
            </a:pPr>
            <a:r>
              <a:rPr lang="en" sz="4510">
                <a:solidFill>
                  <a:srgbClr val="000000"/>
                </a:solidFill>
              </a:rPr>
              <a:t>SQL </a:t>
            </a:r>
            <a:endParaRPr sz="4510">
              <a:solidFill>
                <a:srgbClr val="000000"/>
              </a:solidFill>
            </a:endParaRPr>
          </a:p>
          <a:p>
            <a:pPr indent="457200" lvl="0" marL="3200400" rtl="0" algn="l">
              <a:lnSpc>
                <a:spcPct val="80000"/>
              </a:lnSpc>
              <a:spcBef>
                <a:spcPts val="0"/>
              </a:spcBef>
              <a:spcAft>
                <a:spcPts val="0"/>
              </a:spcAft>
              <a:buSzPts val="865"/>
              <a:buNone/>
            </a:pPr>
            <a:r>
              <a:t/>
            </a:r>
            <a:endParaRPr sz="4510"/>
          </a:p>
          <a:p>
            <a:pPr indent="0" lvl="0" marL="0" rtl="0" algn="ctr">
              <a:lnSpc>
                <a:spcPct val="80000"/>
              </a:lnSpc>
              <a:spcBef>
                <a:spcPts val="0"/>
              </a:spcBef>
              <a:spcAft>
                <a:spcPts val="0"/>
              </a:spcAft>
              <a:buSzPts val="865"/>
              <a:buNone/>
            </a:pPr>
            <a:r>
              <a:rPr lang="en" sz="4510"/>
              <a:t>Creating PrestigeCars DB</a:t>
            </a:r>
            <a:r>
              <a:rPr lang="en" sz="4510">
                <a:solidFill>
                  <a:srgbClr val="000000"/>
                </a:solidFill>
              </a:rPr>
              <a:t> </a:t>
            </a:r>
            <a:endParaRPr sz="4510">
              <a:solidFill>
                <a:srgbClr val="000000"/>
              </a:solidFill>
            </a:endParaRPr>
          </a:p>
          <a:p>
            <a:pPr indent="0" lvl="0" marL="0" rtl="0" algn="ctr">
              <a:lnSpc>
                <a:spcPct val="80000"/>
              </a:lnSpc>
              <a:spcBef>
                <a:spcPts val="0"/>
              </a:spcBef>
              <a:spcAft>
                <a:spcPts val="0"/>
              </a:spcAft>
              <a:buSzPts val="865"/>
              <a:buNone/>
            </a:pPr>
            <a:r>
              <a:t/>
            </a:r>
            <a:endParaRPr sz="4510"/>
          </a:p>
          <a:p>
            <a:pPr indent="0" lvl="0" marL="0" rtl="0" algn="ctr">
              <a:lnSpc>
                <a:spcPct val="80000"/>
              </a:lnSpc>
              <a:spcBef>
                <a:spcPts val="0"/>
              </a:spcBef>
              <a:spcAft>
                <a:spcPts val="0"/>
              </a:spcAft>
              <a:buSzPts val="865"/>
              <a:buNone/>
            </a:pPr>
            <a:r>
              <a:rPr lang="en" sz="4510">
                <a:solidFill>
                  <a:srgbClr val="000000"/>
                </a:solidFill>
              </a:rPr>
              <a:t>Project 2.5</a:t>
            </a:r>
            <a:endParaRPr sz="4510">
              <a:solidFill>
                <a:srgbClr val="000000"/>
              </a:solidFill>
            </a:endParaRPr>
          </a:p>
        </p:txBody>
      </p:sp>
      <p:sp>
        <p:nvSpPr>
          <p:cNvPr id="55" name="Google Shape;55;p13"/>
          <p:cNvSpPr txBox="1"/>
          <p:nvPr/>
        </p:nvSpPr>
        <p:spPr>
          <a:xfrm>
            <a:off x="425475" y="2633838"/>
            <a:ext cx="8520600" cy="7926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lang="en" sz="1700">
                <a:solidFill>
                  <a:srgbClr val="595959"/>
                </a:solidFill>
              </a:rPr>
              <a:t>Muhammad Ali Sajjad, Jean Gomez,Chao Wang, Yevgeniy Sumaryev, Andy Qu</a:t>
            </a:r>
            <a:endParaRPr sz="1700">
              <a:solidFill>
                <a:srgbClr val="595959"/>
              </a:solidFill>
            </a:endParaRPr>
          </a:p>
        </p:txBody>
      </p:sp>
      <p:sp>
        <p:nvSpPr>
          <p:cNvPr id="56" name="Google Shape;56;p13"/>
          <p:cNvSpPr txBox="1"/>
          <p:nvPr/>
        </p:nvSpPr>
        <p:spPr>
          <a:xfrm>
            <a:off x="4005000" y="3205525"/>
            <a:ext cx="171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7:45 AM </a:t>
            </a:r>
            <a:r>
              <a:rPr lang="en"/>
              <a:t>GROUP 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Data.Country</a:t>
            </a:r>
            <a:endParaRPr/>
          </a:p>
        </p:txBody>
      </p:sp>
      <p:sp>
        <p:nvSpPr>
          <p:cNvPr id="152" name="Google Shape;152;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3" name="Google Shape;153;p22"/>
          <p:cNvPicPr preferRelativeResize="0"/>
          <p:nvPr/>
        </p:nvPicPr>
        <p:blipFill>
          <a:blip r:embed="rId3">
            <a:alphaModFix/>
          </a:blip>
          <a:stretch>
            <a:fillRect/>
          </a:stretch>
        </p:blipFill>
        <p:spPr>
          <a:xfrm>
            <a:off x="174775" y="1102525"/>
            <a:ext cx="8969224" cy="39858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23"/>
          <p:cNvPicPr preferRelativeResize="0"/>
          <p:nvPr/>
        </p:nvPicPr>
        <p:blipFill>
          <a:blip r:embed="rId3">
            <a:alphaModFix/>
          </a:blip>
          <a:stretch>
            <a:fillRect/>
          </a:stretch>
        </p:blipFill>
        <p:spPr>
          <a:xfrm>
            <a:off x="0" y="1366700"/>
            <a:ext cx="9144000" cy="908750"/>
          </a:xfrm>
          <a:prstGeom prst="rect">
            <a:avLst/>
          </a:prstGeom>
          <a:noFill/>
          <a:ln>
            <a:noFill/>
          </a:ln>
        </p:spPr>
      </p:pic>
      <p:pic>
        <p:nvPicPr>
          <p:cNvPr id="159" name="Google Shape;159;p23"/>
          <p:cNvPicPr preferRelativeResize="0"/>
          <p:nvPr/>
        </p:nvPicPr>
        <p:blipFill>
          <a:blip r:embed="rId4">
            <a:alphaModFix/>
          </a:blip>
          <a:stretch>
            <a:fillRect/>
          </a:stretch>
        </p:blipFill>
        <p:spPr>
          <a:xfrm>
            <a:off x="364625" y="3033192"/>
            <a:ext cx="8839199" cy="1116620"/>
          </a:xfrm>
          <a:prstGeom prst="rect">
            <a:avLst/>
          </a:prstGeom>
          <a:noFill/>
          <a:ln>
            <a:noFill/>
          </a:ln>
        </p:spPr>
      </p:pic>
      <p:sp>
        <p:nvSpPr>
          <p:cNvPr id="160" name="Google Shape;160;p23"/>
          <p:cNvSpPr txBox="1"/>
          <p:nvPr/>
        </p:nvSpPr>
        <p:spPr>
          <a:xfrm>
            <a:off x="749050" y="798975"/>
            <a:ext cx="71910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t>Inserting Country Data Before</a:t>
            </a:r>
            <a:endParaRPr sz="1700"/>
          </a:p>
        </p:txBody>
      </p:sp>
      <p:sp>
        <p:nvSpPr>
          <p:cNvPr id="161" name="Google Shape;161;p23"/>
          <p:cNvSpPr txBox="1"/>
          <p:nvPr/>
        </p:nvSpPr>
        <p:spPr>
          <a:xfrm>
            <a:off x="424475" y="2633000"/>
            <a:ext cx="7191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t>Inserting Country Data After</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4"/>
          <p:cNvPicPr preferRelativeResize="0"/>
          <p:nvPr/>
        </p:nvPicPr>
        <p:blipFill>
          <a:blip r:embed="rId3">
            <a:alphaModFix/>
          </a:blip>
          <a:stretch>
            <a:fillRect/>
          </a:stretch>
        </p:blipFill>
        <p:spPr>
          <a:xfrm>
            <a:off x="1199500" y="626425"/>
            <a:ext cx="6032450" cy="3300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Adding Constraints</a:t>
            </a:r>
            <a:endParaRPr/>
          </a:p>
        </p:txBody>
      </p:sp>
      <p:sp>
        <p:nvSpPr>
          <p:cNvPr id="172" name="Google Shape;172;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Foreign key added to create a relationship between Data.Country table and Data.SalesRegion</a:t>
            </a:r>
            <a:endParaRPr/>
          </a:p>
          <a:p>
            <a:pPr indent="-342900" lvl="0" marL="457200" rtl="0" algn="l">
              <a:spcBef>
                <a:spcPts val="0"/>
              </a:spcBef>
              <a:spcAft>
                <a:spcPts val="0"/>
              </a:spcAft>
              <a:buSzPts val="1800"/>
              <a:buChar char="●"/>
            </a:pPr>
            <a:r>
              <a:rPr lang="en"/>
              <a:t>Constraints were added to maintain correct data in the CountryISO2 and  CountryISO3 columns</a:t>
            </a:r>
            <a:endParaRPr/>
          </a:p>
          <a:p>
            <a:pPr indent="0" lvl="0" marL="0" rtl="0" algn="l">
              <a:spcBef>
                <a:spcPts val="120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Data.SalesRegion Table</a:t>
            </a:r>
            <a:endParaRPr/>
          </a:p>
        </p:txBody>
      </p:sp>
      <p:pic>
        <p:nvPicPr>
          <p:cNvPr id="178" name="Google Shape;178;p26"/>
          <p:cNvPicPr preferRelativeResize="0"/>
          <p:nvPr/>
        </p:nvPicPr>
        <p:blipFill>
          <a:blip r:embed="rId3">
            <a:alphaModFix/>
          </a:blip>
          <a:stretch>
            <a:fillRect/>
          </a:stretch>
        </p:blipFill>
        <p:spPr>
          <a:xfrm>
            <a:off x="31213" y="1241675"/>
            <a:ext cx="9081575" cy="2018400"/>
          </a:xfrm>
          <a:prstGeom prst="rect">
            <a:avLst/>
          </a:prstGeom>
          <a:noFill/>
          <a:ln>
            <a:noFill/>
          </a:ln>
        </p:spPr>
      </p:pic>
      <p:pic>
        <p:nvPicPr>
          <p:cNvPr id="179" name="Google Shape;179;p26"/>
          <p:cNvPicPr preferRelativeResize="0"/>
          <p:nvPr/>
        </p:nvPicPr>
        <p:blipFill>
          <a:blip r:embed="rId4">
            <a:alphaModFix/>
          </a:blip>
          <a:stretch>
            <a:fillRect/>
          </a:stretch>
        </p:blipFill>
        <p:spPr>
          <a:xfrm>
            <a:off x="2991375" y="3260075"/>
            <a:ext cx="3036500" cy="1323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Constraints for the table</a:t>
            </a:r>
            <a:endParaRPr/>
          </a:p>
        </p:txBody>
      </p:sp>
      <p:pic>
        <p:nvPicPr>
          <p:cNvPr id="185" name="Google Shape;185;p27"/>
          <p:cNvPicPr preferRelativeResize="0"/>
          <p:nvPr/>
        </p:nvPicPr>
        <p:blipFill>
          <a:blip r:embed="rId3">
            <a:alphaModFix/>
          </a:blip>
          <a:stretch>
            <a:fillRect/>
          </a:stretch>
        </p:blipFill>
        <p:spPr>
          <a:xfrm>
            <a:off x="352425" y="1719450"/>
            <a:ext cx="8439150" cy="2047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Data.Customer</a:t>
            </a:r>
            <a:endParaRPr/>
          </a:p>
        </p:txBody>
      </p:sp>
      <p:sp>
        <p:nvSpPr>
          <p:cNvPr id="191" name="Google Shape;191;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For Customer table I deleted the first column which was an entry for each CustomerId</a:t>
            </a:r>
            <a:endParaRPr/>
          </a:p>
          <a:p>
            <a:pPr indent="-342900" lvl="0" marL="457200" rtl="0" algn="l">
              <a:spcBef>
                <a:spcPts val="0"/>
              </a:spcBef>
              <a:spcAft>
                <a:spcPts val="0"/>
              </a:spcAft>
              <a:buSzPts val="1800"/>
              <a:buChar char="●"/>
            </a:pPr>
            <a:r>
              <a:rPr lang="en"/>
              <a:t>For the data type of CustomerId i used an identity type so we didn’t have to enter a nvarchar type for Id.</a:t>
            </a:r>
            <a:endParaRPr/>
          </a:p>
          <a:p>
            <a:pPr indent="-342900" lvl="0" marL="457200" rtl="0" algn="l">
              <a:spcBef>
                <a:spcPts val="0"/>
              </a:spcBef>
              <a:spcAft>
                <a:spcPts val="0"/>
              </a:spcAft>
              <a:buSzPts val="1800"/>
              <a:buChar char="●"/>
            </a:pPr>
            <a:r>
              <a:rPr lang="en"/>
              <a:t>CustomerId is made as our primary key and we use UDT types for most of our columns</a:t>
            </a:r>
            <a:endParaRPr/>
          </a:p>
          <a:p>
            <a:pPr indent="-342900" lvl="0" marL="457200" rtl="0" algn="l">
              <a:spcBef>
                <a:spcPts val="0"/>
              </a:spcBef>
              <a:spcAft>
                <a:spcPts val="0"/>
              </a:spcAft>
              <a:buSzPts val="1800"/>
              <a:buChar char="●"/>
            </a:pPr>
            <a:r>
              <a:rPr lang="en"/>
              <a:t>I ended up deleting the column [IsReseller] because the column had no tie to any other table so it just seemed useless to have </a:t>
            </a:r>
            <a:endParaRPr/>
          </a:p>
          <a:p>
            <a:pPr indent="-342900" lvl="0" marL="457200" rtl="0" algn="l">
              <a:spcBef>
                <a:spcPts val="0"/>
              </a:spcBef>
              <a:spcAft>
                <a:spcPts val="0"/>
              </a:spcAft>
              <a:buSzPts val="1800"/>
              <a:buChar char="●"/>
            </a:pPr>
            <a:r>
              <a:rPr lang="en"/>
              <a:t>Originally wanted to pass in CountryId into this table as a foreign key but values just appeared as null so i got rid of it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9"/>
          <p:cNvSpPr txBox="1"/>
          <p:nvPr>
            <p:ph type="title"/>
          </p:nvPr>
        </p:nvSpPr>
        <p:spPr>
          <a:xfrm>
            <a:off x="311700" y="645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Data.Customer</a:t>
            </a:r>
            <a:endParaRPr/>
          </a:p>
        </p:txBody>
      </p:sp>
      <p:pic>
        <p:nvPicPr>
          <p:cNvPr id="197" name="Google Shape;197;p29"/>
          <p:cNvPicPr preferRelativeResize="0"/>
          <p:nvPr/>
        </p:nvPicPr>
        <p:blipFill>
          <a:blip r:embed="rId3">
            <a:alphaModFix/>
          </a:blip>
          <a:stretch>
            <a:fillRect/>
          </a:stretch>
        </p:blipFill>
        <p:spPr>
          <a:xfrm>
            <a:off x="-6900" y="1656375"/>
            <a:ext cx="8839199" cy="2167672"/>
          </a:xfrm>
          <a:prstGeom prst="rect">
            <a:avLst/>
          </a:prstGeom>
          <a:noFill/>
          <a:ln>
            <a:noFill/>
          </a:ln>
        </p:spPr>
      </p:pic>
      <p:pic>
        <p:nvPicPr>
          <p:cNvPr id="198" name="Google Shape;198;p29"/>
          <p:cNvPicPr preferRelativeResize="0"/>
          <p:nvPr/>
        </p:nvPicPr>
        <p:blipFill>
          <a:blip r:embed="rId4">
            <a:alphaModFix/>
          </a:blip>
          <a:stretch>
            <a:fillRect/>
          </a:stretch>
        </p:blipFill>
        <p:spPr>
          <a:xfrm>
            <a:off x="0" y="637197"/>
            <a:ext cx="4924425" cy="1019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0"/>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Data.Customer</a:t>
            </a:r>
            <a:endParaRPr/>
          </a:p>
        </p:txBody>
      </p:sp>
      <p:pic>
        <p:nvPicPr>
          <p:cNvPr id="204" name="Google Shape;204;p30"/>
          <p:cNvPicPr preferRelativeResize="0"/>
          <p:nvPr/>
        </p:nvPicPr>
        <p:blipFill>
          <a:blip r:embed="rId3">
            <a:alphaModFix/>
          </a:blip>
          <a:stretch>
            <a:fillRect/>
          </a:stretch>
        </p:blipFill>
        <p:spPr>
          <a:xfrm>
            <a:off x="152400" y="661675"/>
            <a:ext cx="8839199" cy="1142920"/>
          </a:xfrm>
          <a:prstGeom prst="rect">
            <a:avLst/>
          </a:prstGeom>
          <a:noFill/>
          <a:ln>
            <a:noFill/>
          </a:ln>
        </p:spPr>
      </p:pic>
      <p:pic>
        <p:nvPicPr>
          <p:cNvPr id="205" name="Google Shape;205;p30"/>
          <p:cNvPicPr preferRelativeResize="0"/>
          <p:nvPr/>
        </p:nvPicPr>
        <p:blipFill>
          <a:blip r:embed="rId4">
            <a:alphaModFix/>
          </a:blip>
          <a:stretch>
            <a:fillRect/>
          </a:stretch>
        </p:blipFill>
        <p:spPr>
          <a:xfrm>
            <a:off x="152400" y="1956995"/>
            <a:ext cx="6178255" cy="303410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1"/>
          <p:cNvSpPr txBox="1"/>
          <p:nvPr>
            <p:ph type="title"/>
          </p:nvPr>
        </p:nvSpPr>
        <p:spPr>
          <a:xfrm>
            <a:off x="311700" y="417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Data.Sales</a:t>
            </a:r>
            <a:endParaRPr/>
          </a:p>
        </p:txBody>
      </p:sp>
      <p:pic>
        <p:nvPicPr>
          <p:cNvPr id="211" name="Google Shape;211;p31"/>
          <p:cNvPicPr preferRelativeResize="0"/>
          <p:nvPr/>
        </p:nvPicPr>
        <p:blipFill>
          <a:blip r:embed="rId3">
            <a:alphaModFix/>
          </a:blip>
          <a:stretch>
            <a:fillRect/>
          </a:stretch>
        </p:blipFill>
        <p:spPr>
          <a:xfrm>
            <a:off x="46275" y="568750"/>
            <a:ext cx="6103450" cy="4503999"/>
          </a:xfrm>
          <a:prstGeom prst="rect">
            <a:avLst/>
          </a:prstGeom>
          <a:noFill/>
          <a:ln>
            <a:noFill/>
          </a:ln>
        </p:spPr>
      </p:pic>
      <p:pic>
        <p:nvPicPr>
          <p:cNvPr id="212" name="Google Shape;212;p31"/>
          <p:cNvPicPr preferRelativeResize="0"/>
          <p:nvPr/>
        </p:nvPicPr>
        <p:blipFill>
          <a:blip r:embed="rId4">
            <a:alphaModFix/>
          </a:blip>
          <a:stretch>
            <a:fillRect/>
          </a:stretch>
        </p:blipFill>
        <p:spPr>
          <a:xfrm>
            <a:off x="2222125" y="568750"/>
            <a:ext cx="6876274" cy="1123825"/>
          </a:xfrm>
          <a:prstGeom prst="rect">
            <a:avLst/>
          </a:prstGeom>
          <a:noFill/>
          <a:ln>
            <a:noFill/>
          </a:ln>
        </p:spPr>
      </p:pic>
      <p:pic>
        <p:nvPicPr>
          <p:cNvPr id="213" name="Google Shape;213;p31"/>
          <p:cNvPicPr preferRelativeResize="0"/>
          <p:nvPr/>
        </p:nvPicPr>
        <p:blipFill>
          <a:blip r:embed="rId5">
            <a:alphaModFix/>
          </a:blip>
          <a:stretch>
            <a:fillRect/>
          </a:stretch>
        </p:blipFill>
        <p:spPr>
          <a:xfrm>
            <a:off x="4839463" y="2808863"/>
            <a:ext cx="4143375" cy="1628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nvSpPr>
        <p:spPr>
          <a:xfrm>
            <a:off x="637575" y="238000"/>
            <a:ext cx="3438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Project Overview</a:t>
            </a:r>
            <a:endParaRPr sz="2400"/>
          </a:p>
        </p:txBody>
      </p:sp>
      <p:grpSp>
        <p:nvGrpSpPr>
          <p:cNvPr id="62" name="Google Shape;62;p14"/>
          <p:cNvGrpSpPr/>
          <p:nvPr/>
        </p:nvGrpSpPr>
        <p:grpSpPr>
          <a:xfrm>
            <a:off x="507935" y="1669275"/>
            <a:ext cx="1683000" cy="1918725"/>
            <a:chOff x="3097535" y="1669275"/>
            <a:chExt cx="1683000" cy="1918725"/>
          </a:xfrm>
        </p:grpSpPr>
        <p:sp>
          <p:nvSpPr>
            <p:cNvPr id="63" name="Google Shape;63;p14"/>
            <p:cNvSpPr/>
            <p:nvPr/>
          </p:nvSpPr>
          <p:spPr>
            <a:xfrm>
              <a:off x="3485717" y="3079475"/>
              <a:ext cx="1294800" cy="133500"/>
            </a:xfrm>
            <a:prstGeom prst="rect">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4"/>
            <p:cNvSpPr txBox="1"/>
            <p:nvPr/>
          </p:nvSpPr>
          <p:spPr>
            <a:xfrm>
              <a:off x="3154233" y="3216600"/>
              <a:ext cx="6927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11/20</a:t>
              </a:r>
              <a:endParaRPr b="1" sz="1200">
                <a:latin typeface="Roboto"/>
                <a:ea typeface="Roboto"/>
                <a:cs typeface="Roboto"/>
                <a:sym typeface="Roboto"/>
              </a:endParaRPr>
            </a:p>
          </p:txBody>
        </p:sp>
        <p:sp>
          <p:nvSpPr>
            <p:cNvPr id="65" name="Google Shape;65;p14"/>
            <p:cNvSpPr txBox="1"/>
            <p:nvPr/>
          </p:nvSpPr>
          <p:spPr>
            <a:xfrm>
              <a:off x="3097535" y="1669275"/>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Understand Project Overview</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800">
                  <a:latin typeface="Roboto"/>
                  <a:ea typeface="Roboto"/>
                  <a:cs typeface="Roboto"/>
                  <a:sym typeface="Roboto"/>
                </a:rPr>
                <a:t>Our first goal was to ensure that we as a team had an understanding of the project at hand. Despite the coming holiday we had to get the ball rolling early in order to make headway</a:t>
              </a:r>
              <a:endParaRPr b="1" sz="800">
                <a:latin typeface="Roboto"/>
                <a:ea typeface="Roboto"/>
                <a:cs typeface="Roboto"/>
                <a:sym typeface="Roboto"/>
              </a:endParaRPr>
            </a:p>
          </p:txBody>
        </p:sp>
        <p:grpSp>
          <p:nvGrpSpPr>
            <p:cNvPr id="66" name="Google Shape;66;p14"/>
            <p:cNvGrpSpPr/>
            <p:nvPr/>
          </p:nvGrpSpPr>
          <p:grpSpPr>
            <a:xfrm>
              <a:off x="3435870" y="2800065"/>
              <a:ext cx="92400" cy="411825"/>
              <a:chOff x="845575" y="2563700"/>
              <a:chExt cx="92400" cy="411825"/>
            </a:xfrm>
          </p:grpSpPr>
          <p:sp>
            <p:nvSpPr>
              <p:cNvPr id="67" name="Google Shape;67;p14"/>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 name="Google Shape;68;p14"/>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grpSp>
      </p:grpSp>
      <p:grpSp>
        <p:nvGrpSpPr>
          <p:cNvPr id="69" name="Google Shape;69;p14"/>
          <p:cNvGrpSpPr/>
          <p:nvPr/>
        </p:nvGrpSpPr>
        <p:grpSpPr>
          <a:xfrm>
            <a:off x="1828196" y="2702596"/>
            <a:ext cx="1928205" cy="1744206"/>
            <a:chOff x="1828196" y="2702596"/>
            <a:chExt cx="1928205" cy="1744206"/>
          </a:xfrm>
        </p:grpSpPr>
        <p:sp>
          <p:nvSpPr>
            <p:cNvPr id="70" name="Google Shape;70;p14"/>
            <p:cNvSpPr/>
            <p:nvPr/>
          </p:nvSpPr>
          <p:spPr>
            <a:xfrm>
              <a:off x="2191011" y="3079475"/>
              <a:ext cx="1294800" cy="133500"/>
            </a:xfrm>
            <a:prstGeom prst="rect">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txBox="1"/>
            <p:nvPr/>
          </p:nvSpPr>
          <p:spPr>
            <a:xfrm>
              <a:off x="1828196"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11/22</a:t>
              </a:r>
              <a:endParaRPr b="1" sz="1200">
                <a:latin typeface="Roboto"/>
                <a:ea typeface="Roboto"/>
                <a:cs typeface="Roboto"/>
                <a:sym typeface="Roboto"/>
              </a:endParaRPr>
            </a:p>
          </p:txBody>
        </p:sp>
        <p:sp>
          <p:nvSpPr>
            <p:cNvPr id="72" name="Google Shape;72;p14"/>
            <p:cNvSpPr txBox="1"/>
            <p:nvPr/>
          </p:nvSpPr>
          <p:spPr>
            <a:xfrm>
              <a:off x="2073401" y="3503002"/>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Table Relationships</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800">
                  <a:latin typeface="Roboto"/>
                  <a:ea typeface="Roboto"/>
                  <a:cs typeface="Roboto"/>
                  <a:sym typeface="Roboto"/>
                </a:rPr>
                <a:t>We next aimed to figure out the relationships between tables and build the necessary dependencies using primary and foriegn keys.</a:t>
              </a:r>
              <a:endParaRPr b="1" sz="800">
                <a:latin typeface="Roboto"/>
                <a:ea typeface="Roboto"/>
                <a:cs typeface="Roboto"/>
                <a:sym typeface="Roboto"/>
              </a:endParaRPr>
            </a:p>
          </p:txBody>
        </p:sp>
        <p:grpSp>
          <p:nvGrpSpPr>
            <p:cNvPr id="73" name="Google Shape;73;p14"/>
            <p:cNvGrpSpPr/>
            <p:nvPr/>
          </p:nvGrpSpPr>
          <p:grpSpPr>
            <a:xfrm rot="10800000">
              <a:off x="2149293" y="3079467"/>
              <a:ext cx="92400" cy="411825"/>
              <a:chOff x="2072481" y="2563700"/>
              <a:chExt cx="92400" cy="411825"/>
            </a:xfrm>
          </p:grpSpPr>
          <p:cxnSp>
            <p:nvCxnSpPr>
              <p:cNvPr id="74" name="Google Shape;74;p14"/>
              <p:cNvCxnSpPr/>
              <p:nvPr/>
            </p:nvCxnSpPr>
            <p:spPr>
              <a:xfrm>
                <a:off x="2118681" y="2616125"/>
                <a:ext cx="0" cy="359400"/>
              </a:xfrm>
              <a:prstGeom prst="straightConnector1">
                <a:avLst/>
              </a:prstGeom>
              <a:noFill/>
              <a:ln cap="flat" cmpd="sng" w="9525">
                <a:solidFill>
                  <a:srgbClr val="000000"/>
                </a:solidFill>
                <a:prstDash val="solid"/>
                <a:round/>
                <a:headEnd len="sm" w="sm" type="none"/>
                <a:tailEnd len="sm" w="sm" type="none"/>
              </a:ln>
            </p:spPr>
          </p:cxnSp>
          <p:sp>
            <p:nvSpPr>
              <p:cNvPr id="75" name="Google Shape;75;p14"/>
              <p:cNvSpPr/>
              <p:nvPr/>
            </p:nvSpPr>
            <p:spPr>
              <a:xfrm>
                <a:off x="2072481"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 name="Google Shape;76;p14"/>
          <p:cNvGrpSpPr/>
          <p:nvPr/>
        </p:nvGrpSpPr>
        <p:grpSpPr>
          <a:xfrm>
            <a:off x="3154233" y="1627950"/>
            <a:ext cx="1887227" cy="1960050"/>
            <a:chOff x="3154233" y="1627950"/>
            <a:chExt cx="1887227" cy="1960050"/>
          </a:xfrm>
        </p:grpSpPr>
        <p:sp>
          <p:nvSpPr>
            <p:cNvPr id="77" name="Google Shape;77;p14"/>
            <p:cNvSpPr/>
            <p:nvPr/>
          </p:nvSpPr>
          <p:spPr>
            <a:xfrm>
              <a:off x="3485717" y="3079475"/>
              <a:ext cx="1294800" cy="133500"/>
            </a:xfrm>
            <a:prstGeom prst="rect">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txBox="1"/>
            <p:nvPr/>
          </p:nvSpPr>
          <p:spPr>
            <a:xfrm>
              <a:off x="3154233" y="3216600"/>
              <a:ext cx="6927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11/24</a:t>
              </a:r>
              <a:endParaRPr b="1" sz="1200">
                <a:latin typeface="Roboto"/>
                <a:ea typeface="Roboto"/>
                <a:cs typeface="Roboto"/>
                <a:sym typeface="Roboto"/>
              </a:endParaRPr>
            </a:p>
          </p:txBody>
        </p:sp>
        <p:sp>
          <p:nvSpPr>
            <p:cNvPr id="79" name="Google Shape;79;p14"/>
            <p:cNvSpPr txBox="1"/>
            <p:nvPr/>
          </p:nvSpPr>
          <p:spPr>
            <a:xfrm>
              <a:off x="3358460" y="1627950"/>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Mapping using Data Modeling</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800">
                  <a:latin typeface="Roboto"/>
                  <a:ea typeface="Roboto"/>
                  <a:cs typeface="Roboto"/>
                  <a:sym typeface="Roboto"/>
                </a:rPr>
                <a:t>Utilizing a data modeling tool we mapped out the tables and their respective relationships. This enabled us to have a top down view of the </a:t>
              </a:r>
              <a:r>
                <a:rPr lang="en" sz="800">
                  <a:latin typeface="Roboto"/>
                  <a:ea typeface="Roboto"/>
                  <a:cs typeface="Roboto"/>
                  <a:sym typeface="Roboto"/>
                </a:rPr>
                <a:t>PrestigeCars</a:t>
              </a:r>
              <a:r>
                <a:rPr lang="en" sz="800">
                  <a:latin typeface="Roboto"/>
                  <a:ea typeface="Roboto"/>
                  <a:cs typeface="Roboto"/>
                  <a:sym typeface="Roboto"/>
                </a:rPr>
                <a:t> Database</a:t>
              </a:r>
              <a:endParaRPr b="1" sz="800">
                <a:latin typeface="Roboto"/>
                <a:ea typeface="Roboto"/>
                <a:cs typeface="Roboto"/>
                <a:sym typeface="Roboto"/>
              </a:endParaRPr>
            </a:p>
          </p:txBody>
        </p:sp>
        <p:grpSp>
          <p:nvGrpSpPr>
            <p:cNvPr id="80" name="Google Shape;80;p14"/>
            <p:cNvGrpSpPr/>
            <p:nvPr/>
          </p:nvGrpSpPr>
          <p:grpSpPr>
            <a:xfrm>
              <a:off x="3435870" y="2800065"/>
              <a:ext cx="92400" cy="411825"/>
              <a:chOff x="845575" y="2563700"/>
              <a:chExt cx="92400" cy="411825"/>
            </a:xfrm>
          </p:grpSpPr>
          <p:sp>
            <p:nvSpPr>
              <p:cNvPr id="81" name="Google Shape;81;p14"/>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 name="Google Shape;82;p14"/>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grpSp>
      </p:grpSp>
      <p:grpSp>
        <p:nvGrpSpPr>
          <p:cNvPr id="83" name="Google Shape;83;p14"/>
          <p:cNvGrpSpPr/>
          <p:nvPr/>
        </p:nvGrpSpPr>
        <p:grpSpPr>
          <a:xfrm>
            <a:off x="4413187" y="2702596"/>
            <a:ext cx="1935010" cy="1744206"/>
            <a:chOff x="4413187" y="2702596"/>
            <a:chExt cx="1935010" cy="1744206"/>
          </a:xfrm>
        </p:grpSpPr>
        <p:sp>
          <p:nvSpPr>
            <p:cNvPr id="84" name="Google Shape;84;p14"/>
            <p:cNvSpPr/>
            <p:nvPr/>
          </p:nvSpPr>
          <p:spPr>
            <a:xfrm>
              <a:off x="4780421" y="3079475"/>
              <a:ext cx="1294800" cy="133500"/>
            </a:xfrm>
            <a:prstGeom prst="rect">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14"/>
            <p:cNvGrpSpPr/>
            <p:nvPr/>
          </p:nvGrpSpPr>
          <p:grpSpPr>
            <a:xfrm rot="10800000">
              <a:off x="4737413" y="3079467"/>
              <a:ext cx="92400" cy="411825"/>
              <a:chOff x="2070100" y="2563700"/>
              <a:chExt cx="92400" cy="411825"/>
            </a:xfrm>
          </p:grpSpPr>
          <p:cxnSp>
            <p:nvCxnSpPr>
              <p:cNvPr id="86" name="Google Shape;86;p14"/>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87" name="Google Shape;87;p14"/>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4"/>
            <p:cNvSpPr txBox="1"/>
            <p:nvPr/>
          </p:nvSpPr>
          <p:spPr>
            <a:xfrm>
              <a:off x="4413187"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11/26</a:t>
              </a:r>
              <a:endParaRPr b="1" sz="1200">
                <a:latin typeface="Roboto"/>
                <a:ea typeface="Roboto"/>
                <a:cs typeface="Roboto"/>
                <a:sym typeface="Roboto"/>
              </a:endParaRPr>
            </a:p>
          </p:txBody>
        </p:sp>
        <p:sp>
          <p:nvSpPr>
            <p:cNvPr id="89" name="Google Shape;89;p14"/>
            <p:cNvSpPr txBox="1"/>
            <p:nvPr/>
          </p:nvSpPr>
          <p:spPr>
            <a:xfrm>
              <a:off x="4665197" y="3503002"/>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Building Tables</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800">
                  <a:latin typeface="Roboto"/>
                  <a:ea typeface="Roboto"/>
                  <a:cs typeface="Roboto"/>
                  <a:sym typeface="Roboto"/>
                </a:rPr>
                <a:t>We designated team members to construct the necessary tables regarding Data schema. Afterwards we had meetings to refactor our code to ensure accuracy and reliability</a:t>
              </a:r>
              <a:endParaRPr b="1" sz="800">
                <a:latin typeface="Roboto"/>
                <a:ea typeface="Roboto"/>
                <a:cs typeface="Roboto"/>
                <a:sym typeface="Roboto"/>
              </a:endParaRPr>
            </a:p>
          </p:txBody>
        </p:sp>
      </p:grpSp>
      <p:grpSp>
        <p:nvGrpSpPr>
          <p:cNvPr id="90" name="Google Shape;90;p14"/>
          <p:cNvGrpSpPr/>
          <p:nvPr/>
        </p:nvGrpSpPr>
        <p:grpSpPr>
          <a:xfrm>
            <a:off x="5707757" y="1669275"/>
            <a:ext cx="1979998" cy="1918725"/>
            <a:chOff x="5707757" y="1669275"/>
            <a:chExt cx="1979998" cy="1918725"/>
          </a:xfrm>
        </p:grpSpPr>
        <p:sp>
          <p:nvSpPr>
            <p:cNvPr id="91" name="Google Shape;91;p14"/>
            <p:cNvSpPr/>
            <p:nvPr/>
          </p:nvSpPr>
          <p:spPr>
            <a:xfrm>
              <a:off x="6075125" y="3079475"/>
              <a:ext cx="1294800" cy="133500"/>
            </a:xfrm>
            <a:prstGeom prst="rect">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4"/>
            <p:cNvGrpSpPr/>
            <p:nvPr/>
          </p:nvGrpSpPr>
          <p:grpSpPr>
            <a:xfrm>
              <a:off x="6031394" y="2800065"/>
              <a:ext cx="92400" cy="411825"/>
              <a:chOff x="845575" y="2563700"/>
              <a:chExt cx="92400" cy="411825"/>
            </a:xfrm>
          </p:grpSpPr>
          <p:cxnSp>
            <p:nvCxnSpPr>
              <p:cNvPr id="93" name="Google Shape;93;p14"/>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94" name="Google Shape;94;p14"/>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4"/>
            <p:cNvSpPr txBox="1"/>
            <p:nvPr/>
          </p:nvSpPr>
          <p:spPr>
            <a:xfrm>
              <a:off x="5707757" y="3216600"/>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11/27</a:t>
              </a:r>
              <a:endParaRPr b="1" sz="1200">
                <a:latin typeface="Roboto"/>
                <a:ea typeface="Roboto"/>
                <a:cs typeface="Roboto"/>
                <a:sym typeface="Roboto"/>
              </a:endParaRPr>
            </a:p>
          </p:txBody>
        </p:sp>
        <p:sp>
          <p:nvSpPr>
            <p:cNvPr id="96" name="Google Shape;96;p14"/>
            <p:cNvSpPr txBox="1"/>
            <p:nvPr/>
          </p:nvSpPr>
          <p:spPr>
            <a:xfrm>
              <a:off x="6004755" y="1669275"/>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Building Views and TVF</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800">
                  <a:latin typeface="Roboto"/>
                  <a:ea typeface="Roboto"/>
                  <a:cs typeface="Roboto"/>
                  <a:sym typeface="Roboto"/>
                </a:rPr>
                <a:t>After the core data tables were constructed we aimed to improve the usability of our DB by creating data views and table valued functions that return data in a </a:t>
              </a:r>
              <a:r>
                <a:rPr lang="en" sz="800">
                  <a:latin typeface="Roboto"/>
                  <a:ea typeface="Roboto"/>
                  <a:cs typeface="Roboto"/>
                  <a:sym typeface="Roboto"/>
                </a:rPr>
                <a:t>usable</a:t>
              </a:r>
              <a:r>
                <a:rPr lang="en" sz="800">
                  <a:latin typeface="Roboto"/>
                  <a:ea typeface="Roboto"/>
                  <a:cs typeface="Roboto"/>
                  <a:sym typeface="Roboto"/>
                </a:rPr>
                <a:t> manner.</a:t>
              </a:r>
              <a:endParaRPr b="1" sz="800">
                <a:latin typeface="Roboto"/>
                <a:ea typeface="Roboto"/>
                <a:cs typeface="Roboto"/>
                <a:sym typeface="Roboto"/>
              </a:endParaRPr>
            </a:p>
          </p:txBody>
        </p:sp>
      </p:grpSp>
      <p:grpSp>
        <p:nvGrpSpPr>
          <p:cNvPr id="97" name="Google Shape;97;p14"/>
          <p:cNvGrpSpPr/>
          <p:nvPr/>
        </p:nvGrpSpPr>
        <p:grpSpPr>
          <a:xfrm>
            <a:off x="7003996" y="2702596"/>
            <a:ext cx="2142441" cy="1744206"/>
            <a:chOff x="7003996" y="2702596"/>
            <a:chExt cx="2142441" cy="1744206"/>
          </a:xfrm>
        </p:grpSpPr>
        <p:sp>
          <p:nvSpPr>
            <p:cNvPr id="98" name="Google Shape;98;p14"/>
            <p:cNvSpPr/>
            <p:nvPr/>
          </p:nvSpPr>
          <p:spPr>
            <a:xfrm>
              <a:off x="7369837" y="3079475"/>
              <a:ext cx="1776600" cy="133500"/>
            </a:xfrm>
            <a:prstGeom prst="rect">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4"/>
            <p:cNvGrpSpPr/>
            <p:nvPr/>
          </p:nvGrpSpPr>
          <p:grpSpPr>
            <a:xfrm rot="10800000">
              <a:off x="7328221" y="3079467"/>
              <a:ext cx="92400" cy="411825"/>
              <a:chOff x="2070100" y="2563700"/>
              <a:chExt cx="92400" cy="411825"/>
            </a:xfrm>
          </p:grpSpPr>
          <p:cxnSp>
            <p:nvCxnSpPr>
              <p:cNvPr id="100" name="Google Shape;100;p14"/>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01" name="Google Shape;101;p14"/>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4"/>
            <p:cNvSpPr txBox="1"/>
            <p:nvPr/>
          </p:nvSpPr>
          <p:spPr>
            <a:xfrm>
              <a:off x="7003996"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11/28</a:t>
              </a:r>
              <a:endParaRPr b="1" sz="1200">
                <a:latin typeface="Roboto"/>
                <a:ea typeface="Roboto"/>
                <a:cs typeface="Roboto"/>
                <a:sym typeface="Roboto"/>
              </a:endParaRPr>
            </a:p>
          </p:txBody>
        </p:sp>
        <p:sp>
          <p:nvSpPr>
            <p:cNvPr id="103" name="Google Shape;103;p14"/>
            <p:cNvSpPr txBox="1"/>
            <p:nvPr/>
          </p:nvSpPr>
          <p:spPr>
            <a:xfrm>
              <a:off x="7256967" y="3503002"/>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Normalization and Data Cleansing</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800">
                  <a:latin typeface="Roboto"/>
                  <a:ea typeface="Roboto"/>
                  <a:cs typeface="Roboto"/>
                  <a:sym typeface="Roboto"/>
                </a:rPr>
                <a:t>In order to increase the cohesiveness of our DB. We aimed to normalize the data as much as possible in order to maximize the efficiency of our data and allowing for adequate data cleansing </a:t>
              </a:r>
              <a:endParaRPr b="1" sz="800">
                <a:latin typeface="Roboto"/>
                <a:ea typeface="Roboto"/>
                <a:cs typeface="Roboto"/>
                <a:sym typeface="Roboto"/>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2"/>
          <p:cNvSpPr txBox="1"/>
          <p:nvPr>
            <p:ph type="title"/>
          </p:nvPr>
        </p:nvSpPr>
        <p:spPr>
          <a:xfrm>
            <a:off x="311700" y="629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Data.SalesDetails</a:t>
            </a:r>
            <a:endParaRPr/>
          </a:p>
        </p:txBody>
      </p:sp>
      <p:pic>
        <p:nvPicPr>
          <p:cNvPr id="219" name="Google Shape;219;p32"/>
          <p:cNvPicPr preferRelativeResize="0"/>
          <p:nvPr/>
        </p:nvPicPr>
        <p:blipFill>
          <a:blip r:embed="rId3">
            <a:alphaModFix/>
          </a:blip>
          <a:stretch>
            <a:fillRect/>
          </a:stretch>
        </p:blipFill>
        <p:spPr>
          <a:xfrm>
            <a:off x="145325" y="766850"/>
            <a:ext cx="6324600" cy="3095625"/>
          </a:xfrm>
          <a:prstGeom prst="rect">
            <a:avLst/>
          </a:prstGeom>
          <a:noFill/>
          <a:ln>
            <a:noFill/>
          </a:ln>
        </p:spPr>
      </p:pic>
      <p:pic>
        <p:nvPicPr>
          <p:cNvPr id="220" name="Google Shape;220;p32"/>
          <p:cNvPicPr preferRelativeResize="0"/>
          <p:nvPr/>
        </p:nvPicPr>
        <p:blipFill>
          <a:blip r:embed="rId4">
            <a:alphaModFix/>
          </a:blip>
          <a:stretch>
            <a:fillRect/>
          </a:stretch>
        </p:blipFill>
        <p:spPr>
          <a:xfrm>
            <a:off x="187775" y="3603852"/>
            <a:ext cx="9144001" cy="1539647"/>
          </a:xfrm>
          <a:prstGeom prst="rect">
            <a:avLst/>
          </a:prstGeom>
          <a:noFill/>
          <a:ln>
            <a:noFill/>
          </a:ln>
        </p:spPr>
      </p:pic>
      <p:pic>
        <p:nvPicPr>
          <p:cNvPr id="221" name="Google Shape;221;p32"/>
          <p:cNvPicPr preferRelativeResize="0"/>
          <p:nvPr/>
        </p:nvPicPr>
        <p:blipFill>
          <a:blip r:embed="rId5">
            <a:alphaModFix/>
          </a:blip>
          <a:stretch>
            <a:fillRect/>
          </a:stretch>
        </p:blipFill>
        <p:spPr>
          <a:xfrm>
            <a:off x="4498375" y="1401462"/>
            <a:ext cx="4536351" cy="1365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Data.Stock</a:t>
            </a:r>
            <a:endParaRPr/>
          </a:p>
        </p:txBody>
      </p:sp>
      <p:sp>
        <p:nvSpPr>
          <p:cNvPr id="227" name="Google Shape;227;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400"/>
              <a:t>PROCEDURE:</a:t>
            </a:r>
            <a:endParaRPr sz="1400"/>
          </a:p>
          <a:p>
            <a:pPr indent="-317500" lvl="0" marL="457200" rtl="0" algn="l">
              <a:spcBef>
                <a:spcPts val="1200"/>
              </a:spcBef>
              <a:spcAft>
                <a:spcPts val="0"/>
              </a:spcAft>
              <a:buSzPts val="1400"/>
              <a:buChar char="●"/>
            </a:pPr>
            <a:r>
              <a:rPr lang="en" sz="1400"/>
              <a:t>Created a StockID</a:t>
            </a:r>
            <a:endParaRPr sz="1400"/>
          </a:p>
          <a:p>
            <a:pPr indent="-317500" lvl="0" marL="457200" rtl="0" algn="l">
              <a:spcBef>
                <a:spcPts val="0"/>
              </a:spcBef>
              <a:spcAft>
                <a:spcPts val="0"/>
              </a:spcAft>
              <a:buSzPts val="1400"/>
              <a:buChar char="●"/>
            </a:pPr>
            <a:r>
              <a:rPr lang="en" sz="1400"/>
              <a:t>Made the StockID as the Primary key</a:t>
            </a:r>
            <a:endParaRPr sz="1400"/>
          </a:p>
          <a:p>
            <a:pPr indent="-317500" lvl="0" marL="457200" rtl="0" algn="l">
              <a:spcBef>
                <a:spcPts val="0"/>
              </a:spcBef>
              <a:spcAft>
                <a:spcPts val="0"/>
              </a:spcAft>
              <a:buSzPts val="1400"/>
              <a:buChar char="●"/>
            </a:pPr>
            <a:r>
              <a:rPr lang="en" sz="1400"/>
              <a:t>Made the Model ID as the foreign key and did some check constraints </a:t>
            </a:r>
            <a:endParaRPr sz="1400"/>
          </a:p>
          <a:p>
            <a:pPr indent="0" lvl="0" marL="457200" rtl="0" algn="l">
              <a:spcBef>
                <a:spcPts val="1200"/>
              </a:spcBef>
              <a:spcAft>
                <a:spcPts val="0"/>
              </a:spcAft>
              <a:buNone/>
            </a:pPr>
            <a:r>
              <a:t/>
            </a:r>
            <a:endParaRPr sz="1400"/>
          </a:p>
          <a:p>
            <a:pPr indent="0" lvl="0" marL="0" rtl="0" algn="l">
              <a:spcBef>
                <a:spcPts val="1200"/>
              </a:spcBef>
              <a:spcAft>
                <a:spcPts val="0"/>
              </a:spcAft>
              <a:buNone/>
            </a:pPr>
            <a:r>
              <a:rPr lang="en" sz="1400"/>
              <a:t>NOTES:</a:t>
            </a:r>
            <a:endParaRPr sz="1400"/>
          </a:p>
          <a:p>
            <a:pPr indent="-317500" lvl="0" marL="457200" rtl="0" algn="l">
              <a:spcBef>
                <a:spcPts val="1200"/>
              </a:spcBef>
              <a:spcAft>
                <a:spcPts val="0"/>
              </a:spcAft>
              <a:buSzPts val="1400"/>
              <a:buChar char="●"/>
            </a:pPr>
            <a:r>
              <a:rPr lang="en" sz="1400"/>
              <a:t>Data.Stock was extremely huge so we used StockIDs so it could be </a:t>
            </a:r>
            <a:r>
              <a:rPr lang="en" sz="1400"/>
              <a:t>referenced</a:t>
            </a:r>
            <a:r>
              <a:rPr lang="en" sz="1400"/>
              <a:t> easily</a:t>
            </a:r>
            <a:endParaRPr sz="1400"/>
          </a:p>
          <a:p>
            <a:pPr indent="-317500" lvl="0" marL="457200" rtl="0" algn="l">
              <a:spcBef>
                <a:spcPts val="0"/>
              </a:spcBef>
              <a:spcAft>
                <a:spcPts val="0"/>
              </a:spcAft>
              <a:buSzPts val="1400"/>
              <a:buChar char="●"/>
            </a:pPr>
            <a:r>
              <a:rPr lang="en" sz="1400"/>
              <a:t>Other tables that need information based on a stock code could use the stockid instead of typing out the whole code.</a:t>
            </a:r>
            <a:endParaRPr sz="1400"/>
          </a:p>
          <a:p>
            <a:pPr indent="-317500" lvl="0" marL="457200" rtl="0" algn="l">
              <a:spcBef>
                <a:spcPts val="0"/>
              </a:spcBef>
              <a:spcAft>
                <a:spcPts val="0"/>
              </a:spcAft>
              <a:buSzPts val="1400"/>
              <a:buChar char="●"/>
            </a:pPr>
            <a:r>
              <a:rPr lang="en" sz="1400"/>
              <a:t>ModelID was a foreign key so we needed to make a constraint for it.</a:t>
            </a:r>
            <a:endParaRPr sz="1400"/>
          </a:p>
          <a:p>
            <a:pPr indent="0" lvl="0" marL="0" rtl="0" algn="l">
              <a:spcBef>
                <a:spcPts val="1200"/>
              </a:spcBef>
              <a:spcAft>
                <a:spcPts val="1200"/>
              </a:spcAft>
              <a:buNone/>
            </a:pPr>
            <a:r>
              <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34"/>
          <p:cNvPicPr preferRelativeResize="0"/>
          <p:nvPr/>
        </p:nvPicPr>
        <p:blipFill>
          <a:blip r:embed="rId3">
            <a:alphaModFix/>
          </a:blip>
          <a:stretch>
            <a:fillRect/>
          </a:stretch>
        </p:blipFill>
        <p:spPr>
          <a:xfrm>
            <a:off x="41025" y="98350"/>
            <a:ext cx="9102975" cy="4876367"/>
          </a:xfrm>
          <a:prstGeom prst="rect">
            <a:avLst/>
          </a:prstGeom>
          <a:noFill/>
          <a:ln>
            <a:noFill/>
          </a:ln>
        </p:spPr>
      </p:pic>
      <p:sp>
        <p:nvSpPr>
          <p:cNvPr id="233" name="Google Shape;233;p34"/>
          <p:cNvSpPr txBox="1"/>
          <p:nvPr>
            <p:ph type="title"/>
          </p:nvPr>
        </p:nvSpPr>
        <p:spPr>
          <a:xfrm>
            <a:off x="269250" y="559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Data.Stock</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Data.Stock</a:t>
            </a:r>
            <a:endParaRPr/>
          </a:p>
        </p:txBody>
      </p:sp>
      <p:pic>
        <p:nvPicPr>
          <p:cNvPr id="239" name="Google Shape;239;p35"/>
          <p:cNvPicPr preferRelativeResize="0"/>
          <p:nvPr/>
        </p:nvPicPr>
        <p:blipFill>
          <a:blip r:embed="rId3">
            <a:alphaModFix/>
          </a:blip>
          <a:stretch>
            <a:fillRect/>
          </a:stretch>
        </p:blipFill>
        <p:spPr>
          <a:xfrm>
            <a:off x="113775" y="1017725"/>
            <a:ext cx="8839199" cy="179721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t>Data.Make</a:t>
            </a:r>
            <a:endParaRPr/>
          </a:p>
        </p:txBody>
      </p:sp>
      <p:sp>
        <p:nvSpPr>
          <p:cNvPr id="245" name="Google Shape;245;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T</a:t>
            </a:r>
            <a:r>
              <a:rPr lang="en"/>
              <a:t>he Table of Data.[make] contains the </a:t>
            </a:r>
            <a:r>
              <a:rPr lang="en"/>
              <a:t>columns</a:t>
            </a:r>
            <a:r>
              <a:rPr lang="en"/>
              <a:t> of </a:t>
            </a:r>
            <a:r>
              <a:rPr lang="en"/>
              <a:t>makeID,</a:t>
            </a:r>
            <a:r>
              <a:rPr lang="en"/>
              <a:t>MakeName, and MakeCountry </a:t>
            </a:r>
            <a:endParaRPr/>
          </a:p>
          <a:p>
            <a:pPr indent="-342900" lvl="0" marL="457200" rtl="0" algn="l">
              <a:lnSpc>
                <a:spcPct val="150000"/>
              </a:lnSpc>
              <a:spcBef>
                <a:spcPts val="0"/>
              </a:spcBef>
              <a:spcAft>
                <a:spcPts val="0"/>
              </a:spcAft>
              <a:buSzPts val="1800"/>
              <a:buChar char="●"/>
            </a:pPr>
            <a:r>
              <a:rPr lang="en"/>
              <a:t>First, we use the IDENTITY to define the id of  the makes</a:t>
            </a:r>
            <a:endParaRPr/>
          </a:p>
          <a:p>
            <a:pPr indent="-342900" lvl="0" marL="457200" rtl="0" algn="l">
              <a:lnSpc>
                <a:spcPct val="150000"/>
              </a:lnSpc>
              <a:spcBef>
                <a:spcPts val="0"/>
              </a:spcBef>
              <a:spcAft>
                <a:spcPts val="0"/>
              </a:spcAft>
              <a:buSzPts val="1800"/>
              <a:buChar char="●"/>
            </a:pPr>
            <a:r>
              <a:rPr lang="en"/>
              <a:t>Then, we set the MakeID is the PK in the table</a:t>
            </a:r>
            <a:endParaRPr/>
          </a:p>
          <a:p>
            <a:pPr indent="-342900" lvl="0" marL="457200" rtl="0" algn="l">
              <a:lnSpc>
                <a:spcPct val="150000"/>
              </a:lnSpc>
              <a:spcBef>
                <a:spcPts val="0"/>
              </a:spcBef>
              <a:spcAft>
                <a:spcPts val="0"/>
              </a:spcAft>
              <a:buSzPts val="1800"/>
              <a:buChar char="●"/>
            </a:pPr>
            <a:r>
              <a:rPr lang="en"/>
              <a:t>And also , we add the constraint to make sure that the value we gonna insert is right</a:t>
            </a:r>
            <a:endParaRPr/>
          </a:p>
          <a:p>
            <a:pPr indent="-342900" lvl="0" marL="457200" rtl="0" algn="l">
              <a:lnSpc>
                <a:spcPct val="150000"/>
              </a:lnSpc>
              <a:spcBef>
                <a:spcPts val="0"/>
              </a:spcBef>
              <a:spcAft>
                <a:spcPts val="0"/>
              </a:spcAft>
              <a:buSzPts val="1800"/>
              <a:buChar char="●"/>
            </a:pPr>
            <a:r>
              <a:rPr lang="en"/>
              <a:t>Finally , we insert the values.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7"/>
          <p:cNvSpPr txBox="1"/>
          <p:nvPr>
            <p:ph type="title"/>
          </p:nvPr>
        </p:nvSpPr>
        <p:spPr>
          <a:xfrm>
            <a:off x="340000" y="77125"/>
            <a:ext cx="8520600" cy="425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Data.Make</a:t>
            </a:r>
            <a:endParaRPr/>
          </a:p>
        </p:txBody>
      </p:sp>
      <p:pic>
        <p:nvPicPr>
          <p:cNvPr id="251" name="Google Shape;251;p37"/>
          <p:cNvPicPr preferRelativeResize="0"/>
          <p:nvPr/>
        </p:nvPicPr>
        <p:blipFill>
          <a:blip r:embed="rId3">
            <a:alphaModFix/>
          </a:blip>
          <a:stretch>
            <a:fillRect/>
          </a:stretch>
        </p:blipFill>
        <p:spPr>
          <a:xfrm>
            <a:off x="39000" y="528900"/>
            <a:ext cx="9122600" cy="1859285"/>
          </a:xfrm>
          <a:prstGeom prst="rect">
            <a:avLst/>
          </a:prstGeom>
          <a:noFill/>
          <a:ln>
            <a:noFill/>
          </a:ln>
        </p:spPr>
      </p:pic>
      <p:pic>
        <p:nvPicPr>
          <p:cNvPr id="252" name="Google Shape;252;p37"/>
          <p:cNvPicPr preferRelativeResize="0"/>
          <p:nvPr/>
        </p:nvPicPr>
        <p:blipFill>
          <a:blip r:embed="rId4">
            <a:alphaModFix/>
          </a:blip>
          <a:stretch>
            <a:fillRect/>
          </a:stretch>
        </p:blipFill>
        <p:spPr>
          <a:xfrm>
            <a:off x="95800" y="2414860"/>
            <a:ext cx="5217866" cy="2423840"/>
          </a:xfrm>
          <a:prstGeom prst="rect">
            <a:avLst/>
          </a:prstGeom>
          <a:noFill/>
          <a:ln>
            <a:noFill/>
          </a:ln>
        </p:spPr>
      </p:pic>
      <p:pic>
        <p:nvPicPr>
          <p:cNvPr id="253" name="Google Shape;253;p37"/>
          <p:cNvPicPr preferRelativeResize="0"/>
          <p:nvPr/>
        </p:nvPicPr>
        <p:blipFill>
          <a:blip r:embed="rId5">
            <a:alphaModFix/>
          </a:blip>
          <a:stretch>
            <a:fillRect/>
          </a:stretch>
        </p:blipFill>
        <p:spPr>
          <a:xfrm>
            <a:off x="5876326" y="2120076"/>
            <a:ext cx="1674101" cy="3013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8"/>
          <p:cNvSpPr txBox="1"/>
          <p:nvPr>
            <p:ph type="title"/>
          </p:nvPr>
        </p:nvSpPr>
        <p:spPr>
          <a:xfrm>
            <a:off x="347075" y="566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Data.Model</a:t>
            </a:r>
            <a:endParaRPr/>
          </a:p>
        </p:txBody>
      </p:sp>
      <p:sp>
        <p:nvSpPr>
          <p:cNvPr id="259" name="Google Shape;259;p38"/>
          <p:cNvSpPr txBox="1"/>
          <p:nvPr>
            <p:ph idx="1" type="body"/>
          </p:nvPr>
        </p:nvSpPr>
        <p:spPr>
          <a:xfrm>
            <a:off x="198500" y="600625"/>
            <a:ext cx="8520600" cy="616200"/>
          </a:xfrm>
          <a:prstGeom prst="rect">
            <a:avLst/>
          </a:prstGeom>
        </p:spPr>
        <p:txBody>
          <a:bodyPr anchorCtr="0" anchor="t" bIns="91425" lIns="91425" spcFirstLastPara="1" rIns="91425" wrap="square" tIns="91425">
            <a:normAutofit fontScale="92500" lnSpcReduction="20000"/>
          </a:bodyPr>
          <a:lstStyle/>
          <a:p>
            <a:pPr indent="0" lvl="0" marL="0" rtl="0" algn="l">
              <a:lnSpc>
                <a:spcPct val="95000"/>
              </a:lnSpc>
              <a:spcBef>
                <a:spcPts val="0"/>
              </a:spcBef>
              <a:spcAft>
                <a:spcPts val="1200"/>
              </a:spcAft>
              <a:buNone/>
            </a:pPr>
            <a:r>
              <a:rPr lang="en" sz="1300"/>
              <a:t>Data.Model was divided up into 3 tables, as there were almost all NULL in year and variant columns, in order to better cleanse our data we designed multiple model years and model variants into a </a:t>
            </a:r>
            <a:r>
              <a:rPr lang="en" sz="1300"/>
              <a:t>separate</a:t>
            </a:r>
            <a:r>
              <a:rPr lang="en" sz="1300"/>
              <a:t> tables. Also allowing for greater normalization</a:t>
            </a:r>
            <a:endParaRPr sz="1300"/>
          </a:p>
        </p:txBody>
      </p:sp>
      <p:pic>
        <p:nvPicPr>
          <p:cNvPr id="260" name="Google Shape;260;p38"/>
          <p:cNvPicPr preferRelativeResize="0"/>
          <p:nvPr/>
        </p:nvPicPr>
        <p:blipFill>
          <a:blip r:embed="rId3">
            <a:alphaModFix/>
          </a:blip>
          <a:stretch>
            <a:fillRect/>
          </a:stretch>
        </p:blipFill>
        <p:spPr>
          <a:xfrm>
            <a:off x="428325" y="1103725"/>
            <a:ext cx="8198674" cy="3976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9"/>
          <p:cNvSpPr txBox="1"/>
          <p:nvPr>
            <p:ph type="title"/>
          </p:nvPr>
        </p:nvSpPr>
        <p:spPr>
          <a:xfrm>
            <a:off x="2922375" y="105425"/>
            <a:ext cx="3466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Data.Model Continued</a:t>
            </a:r>
            <a:endParaRPr/>
          </a:p>
        </p:txBody>
      </p:sp>
      <p:pic>
        <p:nvPicPr>
          <p:cNvPr id="266" name="Google Shape;266;p39"/>
          <p:cNvPicPr preferRelativeResize="0"/>
          <p:nvPr/>
        </p:nvPicPr>
        <p:blipFill>
          <a:blip r:embed="rId3">
            <a:alphaModFix/>
          </a:blip>
          <a:stretch>
            <a:fillRect/>
          </a:stretch>
        </p:blipFill>
        <p:spPr>
          <a:xfrm>
            <a:off x="152400" y="575825"/>
            <a:ext cx="7545175" cy="2389200"/>
          </a:xfrm>
          <a:prstGeom prst="rect">
            <a:avLst/>
          </a:prstGeom>
          <a:noFill/>
          <a:ln>
            <a:noFill/>
          </a:ln>
        </p:spPr>
      </p:pic>
      <p:pic>
        <p:nvPicPr>
          <p:cNvPr id="267" name="Google Shape;267;p39"/>
          <p:cNvPicPr preferRelativeResize="0"/>
          <p:nvPr/>
        </p:nvPicPr>
        <p:blipFill>
          <a:blip r:embed="rId4">
            <a:alphaModFix/>
          </a:blip>
          <a:stretch>
            <a:fillRect/>
          </a:stretch>
        </p:blipFill>
        <p:spPr>
          <a:xfrm>
            <a:off x="251450" y="2965025"/>
            <a:ext cx="4547919" cy="1873675"/>
          </a:xfrm>
          <a:prstGeom prst="rect">
            <a:avLst/>
          </a:prstGeom>
          <a:noFill/>
          <a:ln>
            <a:noFill/>
          </a:ln>
        </p:spPr>
      </p:pic>
      <p:pic>
        <p:nvPicPr>
          <p:cNvPr id="268" name="Google Shape;268;p39"/>
          <p:cNvPicPr preferRelativeResize="0"/>
          <p:nvPr/>
        </p:nvPicPr>
        <p:blipFill>
          <a:blip r:embed="rId5">
            <a:alphaModFix/>
          </a:blip>
          <a:stretch>
            <a:fillRect/>
          </a:stretch>
        </p:blipFill>
        <p:spPr>
          <a:xfrm>
            <a:off x="4799369" y="3195250"/>
            <a:ext cx="1681737" cy="1873675"/>
          </a:xfrm>
          <a:prstGeom prst="rect">
            <a:avLst/>
          </a:prstGeom>
          <a:noFill/>
          <a:ln>
            <a:noFill/>
          </a:ln>
        </p:spPr>
      </p:pic>
      <p:pic>
        <p:nvPicPr>
          <p:cNvPr id="269" name="Google Shape;269;p39"/>
          <p:cNvPicPr preferRelativeResize="0"/>
          <p:nvPr/>
        </p:nvPicPr>
        <p:blipFill>
          <a:blip r:embed="rId6">
            <a:alphaModFix/>
          </a:blip>
          <a:stretch>
            <a:fillRect/>
          </a:stretch>
        </p:blipFill>
        <p:spPr>
          <a:xfrm>
            <a:off x="6333107" y="1065700"/>
            <a:ext cx="2297668" cy="371682"/>
          </a:xfrm>
          <a:prstGeom prst="rect">
            <a:avLst/>
          </a:prstGeom>
          <a:noFill/>
          <a:ln>
            <a:noFill/>
          </a:ln>
        </p:spPr>
      </p:pic>
      <p:pic>
        <p:nvPicPr>
          <p:cNvPr id="270" name="Google Shape;270;p39"/>
          <p:cNvPicPr preferRelativeResize="0"/>
          <p:nvPr/>
        </p:nvPicPr>
        <p:blipFill>
          <a:blip r:embed="rId7">
            <a:alphaModFix/>
          </a:blip>
          <a:stretch>
            <a:fillRect/>
          </a:stretch>
        </p:blipFill>
        <p:spPr>
          <a:xfrm>
            <a:off x="6053357" y="1730525"/>
            <a:ext cx="1485900" cy="11715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0"/>
          <p:cNvSpPr txBox="1"/>
          <p:nvPr>
            <p:ph type="title"/>
          </p:nvPr>
        </p:nvSpPr>
        <p:spPr>
          <a:xfrm>
            <a:off x="226800" y="559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t>Reference.YearlySales</a:t>
            </a:r>
            <a:endParaRPr/>
          </a:p>
        </p:txBody>
      </p:sp>
      <p:pic>
        <p:nvPicPr>
          <p:cNvPr id="276" name="Google Shape;276;p40"/>
          <p:cNvPicPr preferRelativeResize="0"/>
          <p:nvPr/>
        </p:nvPicPr>
        <p:blipFill>
          <a:blip r:embed="rId3">
            <a:alphaModFix/>
          </a:blip>
          <a:stretch>
            <a:fillRect/>
          </a:stretch>
        </p:blipFill>
        <p:spPr>
          <a:xfrm>
            <a:off x="226800" y="311225"/>
            <a:ext cx="2596100" cy="4788200"/>
          </a:xfrm>
          <a:prstGeom prst="rect">
            <a:avLst/>
          </a:prstGeom>
          <a:noFill/>
          <a:ln>
            <a:noFill/>
          </a:ln>
        </p:spPr>
      </p:pic>
      <p:sp>
        <p:nvSpPr>
          <p:cNvPr id="277" name="Google Shape;277;p40"/>
          <p:cNvSpPr txBox="1"/>
          <p:nvPr>
            <p:ph idx="1" type="body"/>
          </p:nvPr>
        </p:nvSpPr>
        <p:spPr>
          <a:xfrm>
            <a:off x="2462500" y="606175"/>
            <a:ext cx="4930800" cy="3972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1200"/>
              </a:spcAft>
              <a:buNone/>
            </a:pPr>
            <a:r>
              <a:rPr lang="en"/>
              <a:t>Consolidated 5 Tables into one useful Table Valued Function</a:t>
            </a:r>
            <a:endParaRPr/>
          </a:p>
        </p:txBody>
      </p:sp>
      <p:pic>
        <p:nvPicPr>
          <p:cNvPr id="278" name="Google Shape;278;p40"/>
          <p:cNvPicPr preferRelativeResize="0"/>
          <p:nvPr/>
        </p:nvPicPr>
        <p:blipFill>
          <a:blip r:embed="rId4">
            <a:alphaModFix/>
          </a:blip>
          <a:stretch>
            <a:fillRect/>
          </a:stretch>
        </p:blipFill>
        <p:spPr>
          <a:xfrm>
            <a:off x="2999188" y="1145445"/>
            <a:ext cx="5597874" cy="1130325"/>
          </a:xfrm>
          <a:prstGeom prst="rect">
            <a:avLst/>
          </a:prstGeom>
          <a:noFill/>
          <a:ln>
            <a:noFill/>
          </a:ln>
        </p:spPr>
      </p:pic>
      <p:pic>
        <p:nvPicPr>
          <p:cNvPr id="279" name="Google Shape;279;p40"/>
          <p:cNvPicPr preferRelativeResize="0"/>
          <p:nvPr/>
        </p:nvPicPr>
        <p:blipFill>
          <a:blip r:embed="rId5">
            <a:alphaModFix/>
          </a:blip>
          <a:stretch>
            <a:fillRect/>
          </a:stretch>
        </p:blipFill>
        <p:spPr>
          <a:xfrm>
            <a:off x="2949675" y="2417850"/>
            <a:ext cx="5597849" cy="1274004"/>
          </a:xfrm>
          <a:prstGeom prst="rect">
            <a:avLst/>
          </a:prstGeom>
          <a:noFill/>
          <a:ln>
            <a:noFill/>
          </a:ln>
        </p:spPr>
      </p:pic>
      <p:pic>
        <p:nvPicPr>
          <p:cNvPr id="280" name="Google Shape;280;p40"/>
          <p:cNvPicPr preferRelativeResize="0"/>
          <p:nvPr/>
        </p:nvPicPr>
        <p:blipFill>
          <a:blip r:embed="rId6">
            <a:alphaModFix/>
          </a:blip>
          <a:stretch>
            <a:fillRect/>
          </a:stretch>
        </p:blipFill>
        <p:spPr>
          <a:xfrm>
            <a:off x="2999200" y="3934375"/>
            <a:ext cx="5597849" cy="102818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1"/>
          <p:cNvSpPr txBox="1"/>
          <p:nvPr>
            <p:ph type="title"/>
          </p:nvPr>
        </p:nvSpPr>
        <p:spPr>
          <a:xfrm>
            <a:off x="354150" y="0"/>
            <a:ext cx="8520600" cy="481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Data.PivotTable</a:t>
            </a:r>
            <a:endParaRPr/>
          </a:p>
        </p:txBody>
      </p:sp>
      <p:pic>
        <p:nvPicPr>
          <p:cNvPr id="286" name="Google Shape;286;p41"/>
          <p:cNvPicPr preferRelativeResize="0"/>
          <p:nvPr/>
        </p:nvPicPr>
        <p:blipFill>
          <a:blip r:embed="rId3">
            <a:alphaModFix/>
          </a:blip>
          <a:stretch>
            <a:fillRect/>
          </a:stretch>
        </p:blipFill>
        <p:spPr>
          <a:xfrm>
            <a:off x="83888" y="481200"/>
            <a:ext cx="8976226" cy="4600876"/>
          </a:xfrm>
          <a:prstGeom prst="rect">
            <a:avLst/>
          </a:prstGeom>
          <a:noFill/>
          <a:ln>
            <a:noFill/>
          </a:ln>
        </p:spPr>
      </p:pic>
      <p:pic>
        <p:nvPicPr>
          <p:cNvPr id="287" name="Google Shape;287;p41"/>
          <p:cNvPicPr preferRelativeResize="0"/>
          <p:nvPr/>
        </p:nvPicPr>
        <p:blipFill>
          <a:blip r:embed="rId4">
            <a:alphaModFix/>
          </a:blip>
          <a:stretch>
            <a:fillRect/>
          </a:stretch>
        </p:blipFill>
        <p:spPr>
          <a:xfrm>
            <a:off x="2753075" y="875122"/>
            <a:ext cx="3015275" cy="1604650"/>
          </a:xfrm>
          <a:prstGeom prst="rect">
            <a:avLst/>
          </a:prstGeom>
          <a:noFill/>
          <a:ln>
            <a:noFill/>
          </a:ln>
        </p:spPr>
      </p:pic>
      <p:pic>
        <p:nvPicPr>
          <p:cNvPr id="288" name="Google Shape;288;p41"/>
          <p:cNvPicPr preferRelativeResize="0"/>
          <p:nvPr/>
        </p:nvPicPr>
        <p:blipFill>
          <a:blip r:embed="rId5">
            <a:alphaModFix/>
          </a:blip>
          <a:stretch>
            <a:fillRect/>
          </a:stretch>
        </p:blipFill>
        <p:spPr>
          <a:xfrm>
            <a:off x="6390925" y="827945"/>
            <a:ext cx="1851400" cy="211750"/>
          </a:xfrm>
          <a:prstGeom prst="rect">
            <a:avLst/>
          </a:prstGeom>
          <a:noFill/>
          <a:ln>
            <a:noFill/>
          </a:ln>
        </p:spPr>
      </p:pic>
      <p:pic>
        <p:nvPicPr>
          <p:cNvPr id="289" name="Google Shape;289;p41"/>
          <p:cNvPicPr preferRelativeResize="0"/>
          <p:nvPr/>
        </p:nvPicPr>
        <p:blipFill>
          <a:blip r:embed="rId6">
            <a:alphaModFix/>
          </a:blip>
          <a:stretch>
            <a:fillRect/>
          </a:stretch>
        </p:blipFill>
        <p:spPr>
          <a:xfrm>
            <a:off x="6146659" y="1525721"/>
            <a:ext cx="2339950" cy="303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15"/>
          <p:cNvPicPr preferRelativeResize="0"/>
          <p:nvPr/>
        </p:nvPicPr>
        <p:blipFill>
          <a:blip r:embed="rId3">
            <a:alphaModFix/>
          </a:blip>
          <a:stretch>
            <a:fillRect/>
          </a:stretch>
        </p:blipFill>
        <p:spPr>
          <a:xfrm>
            <a:off x="953238" y="88438"/>
            <a:ext cx="7081884" cy="5023225"/>
          </a:xfrm>
          <a:prstGeom prst="rect">
            <a:avLst/>
          </a:prstGeom>
          <a:noFill/>
          <a:ln>
            <a:noFill/>
          </a:ln>
        </p:spPr>
      </p:pic>
      <p:sp>
        <p:nvSpPr>
          <p:cNvPr id="109" name="Google Shape;109;p15"/>
          <p:cNvSpPr txBox="1"/>
          <p:nvPr/>
        </p:nvSpPr>
        <p:spPr>
          <a:xfrm>
            <a:off x="120650" y="120275"/>
            <a:ext cx="4265700" cy="6297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ctr">
              <a:spcBef>
                <a:spcPts val="0"/>
              </a:spcBef>
              <a:spcAft>
                <a:spcPts val="0"/>
              </a:spcAft>
              <a:buNone/>
            </a:pPr>
            <a:r>
              <a:rPr lang="en" sz="2400"/>
              <a:t>PrestigeCars</a:t>
            </a:r>
            <a:r>
              <a:rPr lang="en" sz="2400"/>
              <a:t> Prototype</a:t>
            </a:r>
            <a:endParaRPr sz="2400"/>
          </a:p>
          <a:p>
            <a:pPr indent="0" lvl="0" marL="0" rtl="0" algn="ctr">
              <a:spcBef>
                <a:spcPts val="0"/>
              </a:spcBef>
              <a:spcAft>
                <a:spcPts val="0"/>
              </a:spcAft>
              <a:buNone/>
            </a:pPr>
            <a:r>
              <a:rPr lang="en" sz="2400"/>
              <a:t>Pre-Production</a:t>
            </a:r>
            <a:endParaRPr sz="2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Output.StockPrice</a:t>
            </a:r>
            <a:endParaRPr/>
          </a:p>
        </p:txBody>
      </p:sp>
      <p:sp>
        <p:nvSpPr>
          <p:cNvPr id="295" name="Google Shape;295;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This table needed the make name, model name, and the cost of the model.</a:t>
            </a:r>
            <a:endParaRPr/>
          </a:p>
          <a:p>
            <a:pPr indent="-342900" lvl="0" marL="457200" rtl="0" algn="l">
              <a:spcBef>
                <a:spcPts val="0"/>
              </a:spcBef>
              <a:spcAft>
                <a:spcPts val="0"/>
              </a:spcAft>
              <a:buSzPts val="1800"/>
              <a:buChar char="●"/>
            </a:pPr>
            <a:r>
              <a:rPr lang="en"/>
              <a:t>All of these come from different tables.</a:t>
            </a:r>
            <a:endParaRPr/>
          </a:p>
          <a:p>
            <a:pPr indent="-342900" lvl="0" marL="457200" rtl="0" algn="l">
              <a:spcBef>
                <a:spcPts val="0"/>
              </a:spcBef>
              <a:spcAft>
                <a:spcPts val="0"/>
              </a:spcAft>
              <a:buSzPts val="1800"/>
              <a:buChar char="●"/>
            </a:pPr>
            <a:r>
              <a:rPr lang="en"/>
              <a:t>M</a:t>
            </a:r>
            <a:r>
              <a:rPr lang="en"/>
              <a:t>ake name comes from the make table, model name comes from the model table, and cost comes from the stock table.To join them Inner joins must be used.</a:t>
            </a:r>
            <a:endParaRPr/>
          </a:p>
          <a:p>
            <a:pPr indent="-342900" lvl="0" marL="457200" rtl="0" algn="l">
              <a:spcBef>
                <a:spcPts val="0"/>
              </a:spcBef>
              <a:spcAft>
                <a:spcPts val="0"/>
              </a:spcAft>
              <a:buSzPts val="1800"/>
              <a:buChar char="●"/>
            </a:pPr>
            <a:r>
              <a:rPr lang="en"/>
              <a:t>We join the stock table with the model table by the model id and then join the make table by make id.</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Output.StockPrice</a:t>
            </a:r>
            <a:endParaRPr/>
          </a:p>
        </p:txBody>
      </p:sp>
      <p:pic>
        <p:nvPicPr>
          <p:cNvPr id="301" name="Google Shape;301;p43"/>
          <p:cNvPicPr preferRelativeResize="0"/>
          <p:nvPr/>
        </p:nvPicPr>
        <p:blipFill>
          <a:blip r:embed="rId3">
            <a:alphaModFix/>
          </a:blip>
          <a:stretch>
            <a:fillRect/>
          </a:stretch>
        </p:blipFill>
        <p:spPr>
          <a:xfrm>
            <a:off x="311700" y="1017724"/>
            <a:ext cx="5828030" cy="3546650"/>
          </a:xfrm>
          <a:prstGeom prst="rect">
            <a:avLst/>
          </a:prstGeom>
          <a:noFill/>
          <a:ln>
            <a:noFill/>
          </a:ln>
        </p:spPr>
      </p:pic>
      <p:pic>
        <p:nvPicPr>
          <p:cNvPr id="302" name="Google Shape;302;p43"/>
          <p:cNvPicPr preferRelativeResize="0"/>
          <p:nvPr/>
        </p:nvPicPr>
        <p:blipFill>
          <a:blip r:embed="rId4">
            <a:alphaModFix/>
          </a:blip>
          <a:stretch>
            <a:fillRect/>
          </a:stretch>
        </p:blipFill>
        <p:spPr>
          <a:xfrm>
            <a:off x="6172975" y="985525"/>
            <a:ext cx="1248825" cy="35466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4"/>
          <p:cNvSpPr txBox="1"/>
          <p:nvPr>
            <p:ph type="title"/>
          </p:nvPr>
        </p:nvSpPr>
        <p:spPr>
          <a:xfrm>
            <a:off x="311700" y="559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Reference.Budget</a:t>
            </a:r>
            <a:endParaRPr/>
          </a:p>
        </p:txBody>
      </p:sp>
      <p:pic>
        <p:nvPicPr>
          <p:cNvPr id="308" name="Google Shape;308;p44"/>
          <p:cNvPicPr preferRelativeResize="0"/>
          <p:nvPr/>
        </p:nvPicPr>
        <p:blipFill>
          <a:blip r:embed="rId3">
            <a:alphaModFix/>
          </a:blip>
          <a:stretch>
            <a:fillRect/>
          </a:stretch>
        </p:blipFill>
        <p:spPr>
          <a:xfrm>
            <a:off x="74575" y="547550"/>
            <a:ext cx="6632500" cy="4562301"/>
          </a:xfrm>
          <a:prstGeom prst="rect">
            <a:avLst/>
          </a:prstGeom>
          <a:noFill/>
          <a:ln>
            <a:noFill/>
          </a:ln>
        </p:spPr>
      </p:pic>
      <p:pic>
        <p:nvPicPr>
          <p:cNvPr id="309" name="Google Shape;309;p44"/>
          <p:cNvPicPr preferRelativeResize="0"/>
          <p:nvPr/>
        </p:nvPicPr>
        <p:blipFill>
          <a:blip r:embed="rId4">
            <a:alphaModFix/>
          </a:blip>
          <a:stretch>
            <a:fillRect/>
          </a:stretch>
        </p:blipFill>
        <p:spPr>
          <a:xfrm>
            <a:off x="3612050" y="644475"/>
            <a:ext cx="2670525" cy="2895100"/>
          </a:xfrm>
          <a:prstGeom prst="rect">
            <a:avLst/>
          </a:prstGeom>
          <a:noFill/>
          <a:ln>
            <a:noFill/>
          </a:ln>
        </p:spPr>
      </p:pic>
      <p:pic>
        <p:nvPicPr>
          <p:cNvPr id="310" name="Google Shape;310;p44"/>
          <p:cNvPicPr preferRelativeResize="0"/>
          <p:nvPr/>
        </p:nvPicPr>
        <p:blipFill>
          <a:blip r:embed="rId5">
            <a:alphaModFix/>
          </a:blip>
          <a:stretch>
            <a:fillRect/>
          </a:stretch>
        </p:blipFill>
        <p:spPr>
          <a:xfrm>
            <a:off x="6512800" y="644475"/>
            <a:ext cx="2532000" cy="27352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5"/>
          <p:cNvSpPr txBox="1"/>
          <p:nvPr>
            <p:ph type="title"/>
          </p:nvPr>
        </p:nvSpPr>
        <p:spPr>
          <a:xfrm>
            <a:off x="311700" y="488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t>Reference.MarketingCategories</a:t>
            </a:r>
            <a:endParaRPr/>
          </a:p>
        </p:txBody>
      </p:sp>
      <p:pic>
        <p:nvPicPr>
          <p:cNvPr id="316" name="Google Shape;316;p45"/>
          <p:cNvPicPr preferRelativeResize="0"/>
          <p:nvPr/>
        </p:nvPicPr>
        <p:blipFill>
          <a:blip r:embed="rId3">
            <a:alphaModFix/>
          </a:blip>
          <a:stretch>
            <a:fillRect/>
          </a:stretch>
        </p:blipFill>
        <p:spPr>
          <a:xfrm>
            <a:off x="0" y="554725"/>
            <a:ext cx="4187850" cy="1751850"/>
          </a:xfrm>
          <a:prstGeom prst="rect">
            <a:avLst/>
          </a:prstGeom>
          <a:noFill/>
          <a:ln>
            <a:noFill/>
          </a:ln>
        </p:spPr>
      </p:pic>
      <p:pic>
        <p:nvPicPr>
          <p:cNvPr id="317" name="Google Shape;317;p45"/>
          <p:cNvPicPr preferRelativeResize="0"/>
          <p:nvPr/>
        </p:nvPicPr>
        <p:blipFill>
          <a:blip r:embed="rId4">
            <a:alphaModFix/>
          </a:blip>
          <a:stretch>
            <a:fillRect/>
          </a:stretch>
        </p:blipFill>
        <p:spPr>
          <a:xfrm>
            <a:off x="53375" y="2947025"/>
            <a:ext cx="5895975" cy="2133600"/>
          </a:xfrm>
          <a:prstGeom prst="rect">
            <a:avLst/>
          </a:prstGeom>
          <a:noFill/>
          <a:ln>
            <a:noFill/>
          </a:ln>
        </p:spPr>
      </p:pic>
      <p:pic>
        <p:nvPicPr>
          <p:cNvPr id="318" name="Google Shape;318;p45"/>
          <p:cNvPicPr preferRelativeResize="0"/>
          <p:nvPr/>
        </p:nvPicPr>
        <p:blipFill>
          <a:blip r:embed="rId5">
            <a:alphaModFix/>
          </a:blip>
          <a:stretch>
            <a:fillRect/>
          </a:stretch>
        </p:blipFill>
        <p:spPr>
          <a:xfrm>
            <a:off x="1216350" y="1810700"/>
            <a:ext cx="5358751" cy="1136325"/>
          </a:xfrm>
          <a:prstGeom prst="rect">
            <a:avLst/>
          </a:prstGeom>
          <a:noFill/>
          <a:ln>
            <a:noFill/>
          </a:ln>
        </p:spPr>
      </p:pic>
      <p:pic>
        <p:nvPicPr>
          <p:cNvPr id="319" name="Google Shape;319;p45"/>
          <p:cNvPicPr preferRelativeResize="0"/>
          <p:nvPr/>
        </p:nvPicPr>
        <p:blipFill>
          <a:blip r:embed="rId6">
            <a:alphaModFix/>
          </a:blip>
          <a:stretch>
            <a:fillRect/>
          </a:stretch>
        </p:blipFill>
        <p:spPr>
          <a:xfrm>
            <a:off x="4165850" y="3190438"/>
            <a:ext cx="3958675" cy="322950"/>
          </a:xfrm>
          <a:prstGeom prst="rect">
            <a:avLst/>
          </a:prstGeom>
          <a:noFill/>
          <a:ln>
            <a:noFill/>
          </a:ln>
        </p:spPr>
      </p:pic>
      <p:pic>
        <p:nvPicPr>
          <p:cNvPr id="320" name="Google Shape;320;p45"/>
          <p:cNvPicPr preferRelativeResize="0"/>
          <p:nvPr/>
        </p:nvPicPr>
        <p:blipFill>
          <a:blip r:embed="rId7">
            <a:alphaModFix/>
          </a:blip>
          <a:stretch>
            <a:fillRect/>
          </a:stretch>
        </p:blipFill>
        <p:spPr>
          <a:xfrm>
            <a:off x="5380075" y="3654500"/>
            <a:ext cx="2445906" cy="572700"/>
          </a:xfrm>
          <a:prstGeom prst="rect">
            <a:avLst/>
          </a:prstGeom>
          <a:noFill/>
          <a:ln>
            <a:noFill/>
          </a:ln>
        </p:spPr>
      </p:pic>
      <p:pic>
        <p:nvPicPr>
          <p:cNvPr id="321" name="Google Shape;321;p45"/>
          <p:cNvPicPr preferRelativeResize="0"/>
          <p:nvPr/>
        </p:nvPicPr>
        <p:blipFill>
          <a:blip r:embed="rId8">
            <a:alphaModFix/>
          </a:blip>
          <a:stretch>
            <a:fillRect/>
          </a:stretch>
        </p:blipFill>
        <p:spPr>
          <a:xfrm>
            <a:off x="6736451" y="668051"/>
            <a:ext cx="1317600" cy="24166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t>Reference.MarketingInformation</a:t>
            </a:r>
            <a:endParaRPr/>
          </a:p>
        </p:txBody>
      </p:sp>
      <p:sp>
        <p:nvSpPr>
          <p:cNvPr id="327" name="Google Shape;327;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For this table I renamed the columns to be more clear for the user and specified what kind of type we were accepting for the country column</a:t>
            </a:r>
            <a:endParaRPr/>
          </a:p>
          <a:p>
            <a:pPr indent="-342900" lvl="0" marL="457200" rtl="0" algn="l">
              <a:spcBef>
                <a:spcPts val="0"/>
              </a:spcBef>
              <a:spcAft>
                <a:spcPts val="0"/>
              </a:spcAft>
              <a:buSzPts val="1800"/>
              <a:buChar char="●"/>
            </a:pPr>
            <a:r>
              <a:rPr lang="en"/>
              <a:t>Also change the types for the columns. For CustomerName I reduced nvarchar from (150) to (50) and for CountryISO2 I reduced it to (2) with a constraint that makes sure that the first 2 letters are from the alphabet </a:t>
            </a:r>
            <a:endParaRPr/>
          </a:p>
          <a:p>
            <a:pPr indent="-342900" lvl="0" marL="457200" rtl="0" algn="l">
              <a:spcBef>
                <a:spcPts val="0"/>
              </a:spcBef>
              <a:spcAft>
                <a:spcPts val="0"/>
              </a:spcAft>
              <a:buSzPts val="1800"/>
              <a:buChar char="●"/>
            </a:pPr>
            <a:r>
              <a:rPr lang="en"/>
              <a:t>Compared to the original input for this table I just had to shorten the Country column to a smaller input</a:t>
            </a:r>
            <a:endParaRPr/>
          </a:p>
          <a:p>
            <a:pPr indent="-342900" lvl="0" marL="457200" rtl="0" algn="l">
              <a:spcBef>
                <a:spcPts val="0"/>
              </a:spcBef>
              <a:spcAft>
                <a:spcPts val="0"/>
              </a:spcAft>
              <a:buSzPts val="1800"/>
              <a:buChar char="●"/>
            </a:pPr>
            <a:r>
              <a:rPr lang="en"/>
              <a:t>Then I created a function out of it were originally I wanted user to search by spendcapacity but it was later made clear that it should be more specified so we changed it to search by CustomerName.</a:t>
            </a:r>
            <a:endParaRPr/>
          </a:p>
          <a:p>
            <a:pPr indent="-342900" lvl="0" marL="457200" rtl="0" algn="l">
              <a:spcBef>
                <a:spcPts val="0"/>
              </a:spcBef>
              <a:spcAft>
                <a:spcPts val="0"/>
              </a:spcAft>
              <a:buSzPts val="1800"/>
              <a:buChar char="●"/>
            </a:pPr>
            <a:r>
              <a:rPr lang="en"/>
              <a:t>Function will return a table with all it’s columns given the specified Customer Name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7"/>
          <p:cNvSpPr txBox="1"/>
          <p:nvPr>
            <p:ph type="title"/>
          </p:nvPr>
        </p:nvSpPr>
        <p:spPr>
          <a:xfrm>
            <a:off x="311700" y="581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t>Reference.MarketingInformation</a:t>
            </a:r>
            <a:endParaRPr/>
          </a:p>
        </p:txBody>
      </p:sp>
      <p:pic>
        <p:nvPicPr>
          <p:cNvPr id="333" name="Google Shape;333;p47"/>
          <p:cNvPicPr preferRelativeResize="0"/>
          <p:nvPr/>
        </p:nvPicPr>
        <p:blipFill>
          <a:blip r:embed="rId3">
            <a:alphaModFix/>
          </a:blip>
          <a:stretch>
            <a:fillRect/>
          </a:stretch>
        </p:blipFill>
        <p:spPr>
          <a:xfrm>
            <a:off x="152400" y="783250"/>
            <a:ext cx="2944761" cy="4207850"/>
          </a:xfrm>
          <a:prstGeom prst="rect">
            <a:avLst/>
          </a:prstGeom>
          <a:noFill/>
          <a:ln>
            <a:noFill/>
          </a:ln>
        </p:spPr>
      </p:pic>
      <p:pic>
        <p:nvPicPr>
          <p:cNvPr id="334" name="Google Shape;334;p47"/>
          <p:cNvPicPr preferRelativeResize="0"/>
          <p:nvPr/>
        </p:nvPicPr>
        <p:blipFill>
          <a:blip r:embed="rId4">
            <a:alphaModFix/>
          </a:blip>
          <a:stretch>
            <a:fillRect/>
          </a:stretch>
        </p:blipFill>
        <p:spPr>
          <a:xfrm>
            <a:off x="3534936" y="3383550"/>
            <a:ext cx="4943475" cy="438150"/>
          </a:xfrm>
          <a:prstGeom prst="rect">
            <a:avLst/>
          </a:prstGeom>
          <a:noFill/>
          <a:ln>
            <a:noFill/>
          </a:ln>
        </p:spPr>
      </p:pic>
      <p:pic>
        <p:nvPicPr>
          <p:cNvPr id="335" name="Google Shape;335;p47"/>
          <p:cNvPicPr preferRelativeResize="0"/>
          <p:nvPr/>
        </p:nvPicPr>
        <p:blipFill>
          <a:blip r:embed="rId5">
            <a:alphaModFix/>
          </a:blip>
          <a:stretch>
            <a:fillRect/>
          </a:stretch>
        </p:blipFill>
        <p:spPr>
          <a:xfrm>
            <a:off x="3097161" y="630850"/>
            <a:ext cx="3952875" cy="838200"/>
          </a:xfrm>
          <a:prstGeom prst="rect">
            <a:avLst/>
          </a:prstGeom>
          <a:noFill/>
          <a:ln>
            <a:noFill/>
          </a:ln>
        </p:spPr>
      </p:pic>
      <p:pic>
        <p:nvPicPr>
          <p:cNvPr id="336" name="Google Shape;336;p47"/>
          <p:cNvPicPr preferRelativeResize="0"/>
          <p:nvPr/>
        </p:nvPicPr>
        <p:blipFill>
          <a:blip r:embed="rId6">
            <a:alphaModFix/>
          </a:blip>
          <a:stretch>
            <a:fillRect/>
          </a:stretch>
        </p:blipFill>
        <p:spPr>
          <a:xfrm>
            <a:off x="3097161" y="1431200"/>
            <a:ext cx="4400550" cy="1619250"/>
          </a:xfrm>
          <a:prstGeom prst="rect">
            <a:avLst/>
          </a:prstGeom>
          <a:noFill/>
          <a:ln>
            <a:noFill/>
          </a:ln>
        </p:spPr>
      </p:pic>
      <p:pic>
        <p:nvPicPr>
          <p:cNvPr id="337" name="Google Shape;337;p47"/>
          <p:cNvPicPr preferRelativeResize="0"/>
          <p:nvPr/>
        </p:nvPicPr>
        <p:blipFill>
          <a:blip r:embed="rId7">
            <a:alphaModFix/>
          </a:blip>
          <a:stretch>
            <a:fillRect/>
          </a:stretch>
        </p:blipFill>
        <p:spPr>
          <a:xfrm>
            <a:off x="3902811" y="3821700"/>
            <a:ext cx="3095625" cy="5905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8"/>
          <p:cNvSpPr txBox="1"/>
          <p:nvPr>
            <p:ph type="title"/>
          </p:nvPr>
        </p:nvSpPr>
        <p:spPr>
          <a:xfrm>
            <a:off x="311700" y="1337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t>Reference.SalesBudget</a:t>
            </a:r>
            <a:endParaRPr/>
          </a:p>
        </p:txBody>
      </p:sp>
      <p:pic>
        <p:nvPicPr>
          <p:cNvPr id="343" name="Google Shape;343;p48"/>
          <p:cNvPicPr preferRelativeResize="0"/>
          <p:nvPr/>
        </p:nvPicPr>
        <p:blipFill>
          <a:blip r:embed="rId3">
            <a:alphaModFix/>
          </a:blip>
          <a:stretch>
            <a:fillRect/>
          </a:stretch>
        </p:blipFill>
        <p:spPr>
          <a:xfrm>
            <a:off x="0" y="880050"/>
            <a:ext cx="9143999" cy="2651898"/>
          </a:xfrm>
          <a:prstGeom prst="rect">
            <a:avLst/>
          </a:prstGeom>
          <a:noFill/>
          <a:ln>
            <a:noFill/>
          </a:ln>
        </p:spPr>
      </p:pic>
      <p:pic>
        <p:nvPicPr>
          <p:cNvPr id="344" name="Google Shape;344;p48"/>
          <p:cNvPicPr preferRelativeResize="0"/>
          <p:nvPr/>
        </p:nvPicPr>
        <p:blipFill>
          <a:blip r:embed="rId4">
            <a:alphaModFix/>
          </a:blip>
          <a:stretch>
            <a:fillRect/>
          </a:stretch>
        </p:blipFill>
        <p:spPr>
          <a:xfrm>
            <a:off x="152400" y="3684348"/>
            <a:ext cx="5591175" cy="8667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9"/>
          <p:cNvSpPr txBox="1"/>
          <p:nvPr>
            <p:ph type="title"/>
          </p:nvPr>
        </p:nvSpPr>
        <p:spPr>
          <a:xfrm>
            <a:off x="269250" y="1080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t>Reference.Staff</a:t>
            </a:r>
            <a:endParaRPr/>
          </a:p>
        </p:txBody>
      </p:sp>
      <p:pic>
        <p:nvPicPr>
          <p:cNvPr id="350" name="Google Shape;350;p49"/>
          <p:cNvPicPr preferRelativeResize="0"/>
          <p:nvPr/>
        </p:nvPicPr>
        <p:blipFill>
          <a:blip r:embed="rId3">
            <a:alphaModFix/>
          </a:blip>
          <a:stretch>
            <a:fillRect/>
          </a:stretch>
        </p:blipFill>
        <p:spPr>
          <a:xfrm>
            <a:off x="124100" y="950800"/>
            <a:ext cx="4631500" cy="2034825"/>
          </a:xfrm>
          <a:prstGeom prst="rect">
            <a:avLst/>
          </a:prstGeom>
          <a:noFill/>
          <a:ln>
            <a:noFill/>
          </a:ln>
        </p:spPr>
      </p:pic>
      <p:pic>
        <p:nvPicPr>
          <p:cNvPr id="351" name="Google Shape;351;p49"/>
          <p:cNvPicPr preferRelativeResize="0"/>
          <p:nvPr/>
        </p:nvPicPr>
        <p:blipFill>
          <a:blip r:embed="rId4">
            <a:alphaModFix/>
          </a:blip>
          <a:stretch>
            <a:fillRect/>
          </a:stretch>
        </p:blipFill>
        <p:spPr>
          <a:xfrm>
            <a:off x="152400" y="3138025"/>
            <a:ext cx="6588711" cy="1853075"/>
          </a:xfrm>
          <a:prstGeom prst="rect">
            <a:avLst/>
          </a:prstGeom>
          <a:noFill/>
          <a:ln>
            <a:noFill/>
          </a:ln>
        </p:spPr>
      </p:pic>
      <p:pic>
        <p:nvPicPr>
          <p:cNvPr id="352" name="Google Shape;352;p49"/>
          <p:cNvPicPr preferRelativeResize="0"/>
          <p:nvPr/>
        </p:nvPicPr>
        <p:blipFill>
          <a:blip r:embed="rId5">
            <a:alphaModFix/>
          </a:blip>
          <a:stretch>
            <a:fillRect/>
          </a:stretch>
        </p:blipFill>
        <p:spPr>
          <a:xfrm>
            <a:off x="5052250" y="579076"/>
            <a:ext cx="3737599" cy="2179524"/>
          </a:xfrm>
          <a:prstGeom prst="rect">
            <a:avLst/>
          </a:prstGeom>
          <a:noFill/>
          <a:ln>
            <a:noFill/>
          </a:ln>
        </p:spPr>
      </p:pic>
      <p:pic>
        <p:nvPicPr>
          <p:cNvPr id="353" name="Google Shape;353;p49"/>
          <p:cNvPicPr preferRelativeResize="0"/>
          <p:nvPr/>
        </p:nvPicPr>
        <p:blipFill>
          <a:blip r:embed="rId6">
            <a:alphaModFix/>
          </a:blip>
          <a:stretch>
            <a:fillRect/>
          </a:stretch>
        </p:blipFill>
        <p:spPr>
          <a:xfrm>
            <a:off x="6602677" y="2841972"/>
            <a:ext cx="2276362" cy="2034825"/>
          </a:xfrm>
          <a:prstGeom prst="rect">
            <a:avLst/>
          </a:prstGeom>
          <a:noFill/>
          <a:ln>
            <a:noFill/>
          </a:ln>
        </p:spPr>
      </p:pic>
      <p:pic>
        <p:nvPicPr>
          <p:cNvPr id="354" name="Google Shape;354;p49"/>
          <p:cNvPicPr preferRelativeResize="0"/>
          <p:nvPr/>
        </p:nvPicPr>
        <p:blipFill>
          <a:blip r:embed="rId7">
            <a:alphaModFix/>
          </a:blip>
          <a:stretch>
            <a:fillRect/>
          </a:stretch>
        </p:blipFill>
        <p:spPr>
          <a:xfrm>
            <a:off x="3567300" y="2956325"/>
            <a:ext cx="2819400" cy="323850"/>
          </a:xfrm>
          <a:prstGeom prst="rect">
            <a:avLst/>
          </a:prstGeom>
          <a:noFill/>
          <a:ln>
            <a:noFill/>
          </a:ln>
        </p:spPr>
      </p:pic>
      <p:pic>
        <p:nvPicPr>
          <p:cNvPr id="355" name="Google Shape;355;p49"/>
          <p:cNvPicPr preferRelativeResize="0"/>
          <p:nvPr/>
        </p:nvPicPr>
        <p:blipFill>
          <a:blip r:embed="rId8">
            <a:alphaModFix/>
          </a:blip>
          <a:stretch>
            <a:fillRect/>
          </a:stretch>
        </p:blipFill>
        <p:spPr>
          <a:xfrm>
            <a:off x="3810375" y="3477900"/>
            <a:ext cx="1619250" cy="4572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0"/>
          <p:cNvSpPr txBox="1"/>
          <p:nvPr>
            <p:ph type="title"/>
          </p:nvPr>
        </p:nvSpPr>
        <p:spPr>
          <a:xfrm>
            <a:off x="311700" y="700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t>Reference.StaffHierarchy</a:t>
            </a:r>
            <a:endParaRPr/>
          </a:p>
        </p:txBody>
      </p:sp>
      <p:pic>
        <p:nvPicPr>
          <p:cNvPr id="361" name="Google Shape;361;p50"/>
          <p:cNvPicPr preferRelativeResize="0"/>
          <p:nvPr/>
        </p:nvPicPr>
        <p:blipFill>
          <a:blip r:embed="rId3">
            <a:alphaModFix/>
          </a:blip>
          <a:stretch>
            <a:fillRect/>
          </a:stretch>
        </p:blipFill>
        <p:spPr>
          <a:xfrm>
            <a:off x="120275" y="561675"/>
            <a:ext cx="4535050" cy="4511551"/>
          </a:xfrm>
          <a:prstGeom prst="rect">
            <a:avLst/>
          </a:prstGeom>
          <a:noFill/>
          <a:ln>
            <a:noFill/>
          </a:ln>
        </p:spPr>
      </p:pic>
      <p:pic>
        <p:nvPicPr>
          <p:cNvPr id="362" name="Google Shape;362;p50"/>
          <p:cNvPicPr preferRelativeResize="0"/>
          <p:nvPr/>
        </p:nvPicPr>
        <p:blipFill>
          <a:blip r:embed="rId4">
            <a:alphaModFix/>
          </a:blip>
          <a:stretch>
            <a:fillRect/>
          </a:stretch>
        </p:blipFill>
        <p:spPr>
          <a:xfrm>
            <a:off x="5239300" y="1245350"/>
            <a:ext cx="2338000" cy="3144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SourceData.SalesInPounds</a:t>
            </a:r>
            <a:endParaRPr/>
          </a:p>
        </p:txBody>
      </p:sp>
      <p:pic>
        <p:nvPicPr>
          <p:cNvPr id="368" name="Google Shape;368;p51"/>
          <p:cNvPicPr preferRelativeResize="0"/>
          <p:nvPr/>
        </p:nvPicPr>
        <p:blipFill>
          <a:blip r:embed="rId3">
            <a:alphaModFix/>
          </a:blip>
          <a:stretch>
            <a:fillRect/>
          </a:stretch>
        </p:blipFill>
        <p:spPr>
          <a:xfrm>
            <a:off x="152400" y="1170125"/>
            <a:ext cx="6368292" cy="3820975"/>
          </a:xfrm>
          <a:prstGeom prst="rect">
            <a:avLst/>
          </a:prstGeom>
          <a:noFill/>
          <a:ln>
            <a:noFill/>
          </a:ln>
        </p:spPr>
      </p:pic>
      <p:pic>
        <p:nvPicPr>
          <p:cNvPr id="369" name="Google Shape;369;p51"/>
          <p:cNvPicPr preferRelativeResize="0"/>
          <p:nvPr/>
        </p:nvPicPr>
        <p:blipFill>
          <a:blip r:embed="rId4">
            <a:alphaModFix/>
          </a:blip>
          <a:stretch>
            <a:fillRect/>
          </a:stretch>
        </p:blipFill>
        <p:spPr>
          <a:xfrm>
            <a:off x="6480167" y="1651200"/>
            <a:ext cx="2247900" cy="30384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6"/>
          <p:cNvSpPr txBox="1"/>
          <p:nvPr>
            <p:ph type="title"/>
          </p:nvPr>
        </p:nvSpPr>
        <p:spPr>
          <a:xfrm>
            <a:off x="2816250" y="0"/>
            <a:ext cx="3246900" cy="622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 Defined Types</a:t>
            </a:r>
            <a:endParaRPr/>
          </a:p>
        </p:txBody>
      </p:sp>
      <p:pic>
        <p:nvPicPr>
          <p:cNvPr id="115" name="Google Shape;115;p16"/>
          <p:cNvPicPr preferRelativeResize="0"/>
          <p:nvPr/>
        </p:nvPicPr>
        <p:blipFill>
          <a:blip r:embed="rId3">
            <a:alphaModFix/>
          </a:blip>
          <a:stretch>
            <a:fillRect/>
          </a:stretch>
        </p:blipFill>
        <p:spPr>
          <a:xfrm>
            <a:off x="216075" y="572975"/>
            <a:ext cx="6038200" cy="44716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SourceData.SalesText</a:t>
            </a:r>
            <a:endParaRPr/>
          </a:p>
        </p:txBody>
      </p:sp>
      <p:sp>
        <p:nvSpPr>
          <p:cNvPr id="375" name="Google Shape;375;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For </a:t>
            </a:r>
            <a:r>
              <a:rPr lang="en"/>
              <a:t>this</a:t>
            </a:r>
            <a:r>
              <a:rPr lang="en"/>
              <a:t> data we created a View that was stored in the database and made reusable</a:t>
            </a:r>
            <a:endParaRPr/>
          </a:p>
          <a:p>
            <a:pPr indent="-342900" lvl="0" marL="457200" rtl="0" algn="l">
              <a:spcBef>
                <a:spcPts val="0"/>
              </a:spcBef>
              <a:spcAft>
                <a:spcPts val="0"/>
              </a:spcAft>
              <a:buSzPts val="1800"/>
              <a:buChar char="●"/>
            </a:pPr>
            <a:r>
              <a:rPr lang="en"/>
              <a:t>View was created by using an Inner Join on a Data.Sales, Data.SalesDetails, Data.Stock, Data.Model, Data.Make, Data.Customer and Data.Country tables</a:t>
            </a:r>
            <a:endParaRPr/>
          </a:p>
          <a:p>
            <a:pPr indent="-342900" lvl="0" marL="457200" rtl="0" algn="l">
              <a:spcBef>
                <a:spcPts val="0"/>
              </a:spcBef>
              <a:spcAft>
                <a:spcPts val="0"/>
              </a:spcAft>
              <a:buSzPts val="1800"/>
              <a:buChar char="●"/>
            </a:pPr>
            <a:r>
              <a:rPr lang="en"/>
              <a:t>Using foreign key and primary key relationships we were able to join all these tables without initializing another table but rather creating a View which could  be reused and is stored in the database.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SourceData.SalesText</a:t>
            </a:r>
            <a:endParaRPr/>
          </a:p>
        </p:txBody>
      </p:sp>
      <p:pic>
        <p:nvPicPr>
          <p:cNvPr id="381" name="Google Shape;381;p53"/>
          <p:cNvPicPr preferRelativeResize="0"/>
          <p:nvPr/>
        </p:nvPicPr>
        <p:blipFill>
          <a:blip r:embed="rId3">
            <a:alphaModFix/>
          </a:blip>
          <a:stretch>
            <a:fillRect/>
          </a:stretch>
        </p:blipFill>
        <p:spPr>
          <a:xfrm>
            <a:off x="2583825" y="1017725"/>
            <a:ext cx="4114800" cy="45910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id="386" name="Google Shape;386;p54"/>
          <p:cNvPicPr preferRelativeResize="0"/>
          <p:nvPr/>
        </p:nvPicPr>
        <p:blipFill>
          <a:blip r:embed="rId3">
            <a:alphaModFix/>
          </a:blip>
          <a:stretch>
            <a:fillRect/>
          </a:stretch>
        </p:blipFill>
        <p:spPr>
          <a:xfrm>
            <a:off x="2811525" y="152400"/>
            <a:ext cx="2931200" cy="4838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7"/>
          <p:cNvSpPr txBox="1"/>
          <p:nvPr>
            <p:ph type="title"/>
          </p:nvPr>
        </p:nvSpPr>
        <p:spPr>
          <a:xfrm>
            <a:off x="2644200" y="211550"/>
            <a:ext cx="3855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Process.WorkFlowSteps</a:t>
            </a:r>
            <a:endParaRPr/>
          </a:p>
        </p:txBody>
      </p:sp>
      <p:pic>
        <p:nvPicPr>
          <p:cNvPr id="121" name="Google Shape;121;p17"/>
          <p:cNvPicPr preferRelativeResize="0"/>
          <p:nvPr/>
        </p:nvPicPr>
        <p:blipFill>
          <a:blip r:embed="rId3">
            <a:alphaModFix/>
          </a:blip>
          <a:stretch>
            <a:fillRect/>
          </a:stretch>
        </p:blipFill>
        <p:spPr>
          <a:xfrm>
            <a:off x="124100" y="784250"/>
            <a:ext cx="8893199" cy="4168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Redgate SQL Prompt, SQL doc</a:t>
            </a:r>
            <a:endParaRPr/>
          </a:p>
        </p:txBody>
      </p:sp>
      <p:sp>
        <p:nvSpPr>
          <p:cNvPr id="127" name="Google Shape;127;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Using Redgate SQL Prompt and SQL doc helped with our productivity by being able to see the connections between tables, see all the data connected to each specific table and also write SQL code faster and more efficient</a:t>
            </a:r>
            <a:endParaRPr/>
          </a:p>
          <a:p>
            <a:pPr indent="-342900" lvl="0" marL="457200" rtl="0" algn="l">
              <a:spcBef>
                <a:spcPts val="0"/>
              </a:spcBef>
              <a:spcAft>
                <a:spcPts val="0"/>
              </a:spcAft>
              <a:buSzPts val="1800"/>
              <a:buChar char="●"/>
            </a:pPr>
            <a:r>
              <a:rPr lang="en"/>
              <a:t>Some of the tools used were SQL doc, DB connectivity diagram, tab history, autocompletion and data generation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19"/>
          <p:cNvPicPr preferRelativeResize="0"/>
          <p:nvPr/>
        </p:nvPicPr>
        <p:blipFill>
          <a:blip r:embed="rId3">
            <a:alphaModFix/>
          </a:blip>
          <a:stretch>
            <a:fillRect/>
          </a:stretch>
        </p:blipFill>
        <p:spPr>
          <a:xfrm>
            <a:off x="152400" y="152400"/>
            <a:ext cx="4803523" cy="3619625"/>
          </a:xfrm>
          <a:prstGeom prst="rect">
            <a:avLst/>
          </a:prstGeom>
          <a:noFill/>
          <a:ln>
            <a:noFill/>
          </a:ln>
        </p:spPr>
      </p:pic>
      <p:pic>
        <p:nvPicPr>
          <p:cNvPr id="133" name="Google Shape;133;p19"/>
          <p:cNvPicPr preferRelativeResize="0"/>
          <p:nvPr/>
        </p:nvPicPr>
        <p:blipFill>
          <a:blip r:embed="rId4">
            <a:alphaModFix/>
          </a:blip>
          <a:stretch>
            <a:fillRect/>
          </a:stretch>
        </p:blipFill>
        <p:spPr>
          <a:xfrm>
            <a:off x="4955925" y="210575"/>
            <a:ext cx="4055073" cy="3512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0"/>
          <p:cNvPicPr preferRelativeResize="0"/>
          <p:nvPr/>
        </p:nvPicPr>
        <p:blipFill>
          <a:blip r:embed="rId3">
            <a:alphaModFix/>
          </a:blip>
          <a:stretch>
            <a:fillRect/>
          </a:stretch>
        </p:blipFill>
        <p:spPr>
          <a:xfrm>
            <a:off x="152400" y="0"/>
            <a:ext cx="4419601" cy="2882674"/>
          </a:xfrm>
          <a:prstGeom prst="rect">
            <a:avLst/>
          </a:prstGeom>
          <a:noFill/>
          <a:ln>
            <a:noFill/>
          </a:ln>
        </p:spPr>
      </p:pic>
      <p:pic>
        <p:nvPicPr>
          <p:cNvPr id="139" name="Google Shape;139;p20"/>
          <p:cNvPicPr preferRelativeResize="0"/>
          <p:nvPr/>
        </p:nvPicPr>
        <p:blipFill>
          <a:blip r:embed="rId4">
            <a:alphaModFix/>
          </a:blip>
          <a:stretch>
            <a:fillRect/>
          </a:stretch>
        </p:blipFill>
        <p:spPr>
          <a:xfrm>
            <a:off x="4148750" y="33938"/>
            <a:ext cx="4735425" cy="2814801"/>
          </a:xfrm>
          <a:prstGeom prst="rect">
            <a:avLst/>
          </a:prstGeom>
          <a:noFill/>
          <a:ln>
            <a:noFill/>
          </a:ln>
        </p:spPr>
      </p:pic>
      <p:pic>
        <p:nvPicPr>
          <p:cNvPr id="140" name="Google Shape;140;p20"/>
          <p:cNvPicPr preferRelativeResize="0"/>
          <p:nvPr/>
        </p:nvPicPr>
        <p:blipFill>
          <a:blip r:embed="rId5">
            <a:alphaModFix/>
          </a:blip>
          <a:stretch>
            <a:fillRect/>
          </a:stretch>
        </p:blipFill>
        <p:spPr>
          <a:xfrm>
            <a:off x="1968425" y="2753850"/>
            <a:ext cx="4823549" cy="2239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Data.Country</a:t>
            </a:r>
            <a:endParaRPr/>
          </a:p>
        </p:txBody>
      </p:sp>
      <p:sp>
        <p:nvSpPr>
          <p:cNvPr id="146" name="Google Shape;146;p21"/>
          <p:cNvSpPr txBox="1"/>
          <p:nvPr/>
        </p:nvSpPr>
        <p:spPr>
          <a:xfrm>
            <a:off x="1048675" y="1448175"/>
            <a:ext cx="7877400" cy="18471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Char char="●"/>
            </a:pPr>
            <a:r>
              <a:rPr lang="en" sz="1600"/>
              <a:t>Data.Country table was split into 2 tables, Data.Country and Data.SalesRegion for normalization and reducing redundancy</a:t>
            </a:r>
            <a:endParaRPr sz="1600"/>
          </a:p>
          <a:p>
            <a:pPr indent="-330200" lvl="0" marL="457200" rtl="0" algn="l">
              <a:lnSpc>
                <a:spcPct val="115000"/>
              </a:lnSpc>
              <a:spcBef>
                <a:spcPts val="0"/>
              </a:spcBef>
              <a:spcAft>
                <a:spcPts val="0"/>
              </a:spcAft>
              <a:buSzPts val="1600"/>
              <a:buChar char="●"/>
            </a:pPr>
            <a:r>
              <a:rPr lang="en" sz="1600"/>
              <a:t>Primary and Foreign keys were added to establish relationships</a:t>
            </a:r>
            <a:endParaRPr sz="1600"/>
          </a:p>
          <a:p>
            <a:pPr indent="-330200" lvl="0" marL="457200" rtl="0" algn="l">
              <a:lnSpc>
                <a:spcPct val="115000"/>
              </a:lnSpc>
              <a:spcBef>
                <a:spcPts val="0"/>
              </a:spcBef>
              <a:spcAft>
                <a:spcPts val="0"/>
              </a:spcAft>
              <a:buSzPts val="1600"/>
              <a:buChar char="●"/>
            </a:pPr>
            <a:r>
              <a:rPr lang="en" sz="1600"/>
              <a:t>UDT’s were created and added to the tables for reuse </a:t>
            </a:r>
            <a:endParaRPr sz="1600"/>
          </a:p>
          <a:p>
            <a:pPr indent="-330200" lvl="0" marL="457200" rtl="0" algn="l">
              <a:lnSpc>
                <a:spcPct val="115000"/>
              </a:lnSpc>
              <a:spcBef>
                <a:spcPts val="0"/>
              </a:spcBef>
              <a:spcAft>
                <a:spcPts val="0"/>
              </a:spcAft>
              <a:buSzPts val="1600"/>
              <a:buChar char="●"/>
            </a:pPr>
            <a:r>
              <a:rPr lang="en" sz="1600"/>
              <a:t>Constraints were added for data cleansing and to maintain proper data in the tables</a:t>
            </a:r>
            <a:endParaRPr sz="16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